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5" r:id="rId1"/>
  </p:sldMasterIdLst>
  <p:sldIdLst>
    <p:sldId id="256" r:id="rId2"/>
    <p:sldId id="257" r:id="rId3"/>
    <p:sldId id="272" r:id="rId4"/>
    <p:sldId id="277" r:id="rId5"/>
    <p:sldId id="279" r:id="rId6"/>
    <p:sldId id="280" r:id="rId7"/>
    <p:sldId id="273" r:id="rId8"/>
    <p:sldId id="274" r:id="rId9"/>
    <p:sldId id="275" r:id="rId10"/>
    <p:sldId id="266" r:id="rId11"/>
    <p:sldId id="259" r:id="rId12"/>
    <p:sldId id="271" r:id="rId13"/>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986" autoAdjust="0"/>
    <p:restoredTop sz="94660"/>
  </p:normalViewPr>
  <p:slideViewPr>
    <p:cSldViewPr snapToGrid="0">
      <p:cViewPr varScale="1">
        <p:scale>
          <a:sx n="82" d="100"/>
          <a:sy n="82" d="100"/>
        </p:scale>
        <p:origin x="96" y="173"/>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37310723-98A6-4573-A960-C66904620758}"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8BDF926-6871-4D7A-B6A1-62169ECB2CDF}" type="slidenum">
              <a:rPr lang="en-US" smtClean="0"/>
              <a:t>‹#›</a:t>
            </a:fld>
            <a:endParaRPr lang="en-US"/>
          </a:p>
        </p:txBody>
      </p:sp>
    </p:spTree>
    <p:extLst>
      <p:ext uri="{BB962C8B-B14F-4D97-AF65-F5344CB8AC3E}">
        <p14:creationId xmlns:p14="http://schemas.microsoft.com/office/powerpoint/2010/main" val="4228871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37310723-98A6-4573-A960-C66904620758}"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8BDF926-6871-4D7A-B6A1-62169ECB2CDF}" type="slidenum">
              <a:rPr lang="en-US" smtClean="0"/>
              <a:t>‹#›</a:t>
            </a:fld>
            <a:endParaRPr lang="en-US"/>
          </a:p>
        </p:txBody>
      </p:sp>
    </p:spTree>
    <p:extLst>
      <p:ext uri="{BB962C8B-B14F-4D97-AF65-F5344CB8AC3E}">
        <p14:creationId xmlns:p14="http://schemas.microsoft.com/office/powerpoint/2010/main" val="490229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37310723-98A6-4573-A960-C66904620758}"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8BDF926-6871-4D7A-B6A1-62169ECB2CDF}"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625544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37310723-98A6-4573-A960-C66904620758}"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BDF926-6871-4D7A-B6A1-62169ECB2CDF}" type="slidenum">
              <a:rPr lang="en-US" smtClean="0"/>
              <a:t>‹#›</a:t>
            </a:fld>
            <a:endParaRPr lang="en-US"/>
          </a:p>
        </p:txBody>
      </p:sp>
    </p:spTree>
    <p:extLst>
      <p:ext uri="{BB962C8B-B14F-4D97-AF65-F5344CB8AC3E}">
        <p14:creationId xmlns:p14="http://schemas.microsoft.com/office/powerpoint/2010/main" val="26098784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37310723-98A6-4573-A960-C66904620758}"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BDF926-6871-4D7A-B6A1-62169ECB2CDF}"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717729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37310723-98A6-4573-A960-C66904620758}"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BDF926-6871-4D7A-B6A1-62169ECB2CDF}" type="slidenum">
              <a:rPr lang="en-US" smtClean="0"/>
              <a:t>‹#›</a:t>
            </a:fld>
            <a:endParaRPr lang="en-US"/>
          </a:p>
        </p:txBody>
      </p:sp>
    </p:spTree>
    <p:extLst>
      <p:ext uri="{BB962C8B-B14F-4D97-AF65-F5344CB8AC3E}">
        <p14:creationId xmlns:p14="http://schemas.microsoft.com/office/powerpoint/2010/main" val="10624157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37310723-98A6-4573-A960-C66904620758}"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8BDF926-6871-4D7A-B6A1-62169ECB2CDF}" type="slidenum">
              <a:rPr lang="en-US" smtClean="0"/>
              <a:t>‹#›</a:t>
            </a:fld>
            <a:endParaRPr lang="en-US"/>
          </a:p>
        </p:txBody>
      </p:sp>
    </p:spTree>
    <p:extLst>
      <p:ext uri="{BB962C8B-B14F-4D97-AF65-F5344CB8AC3E}">
        <p14:creationId xmlns:p14="http://schemas.microsoft.com/office/powerpoint/2010/main" val="31420023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37310723-98A6-4573-A960-C66904620758}"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8BDF926-6871-4D7A-B6A1-62169ECB2CDF}" type="slidenum">
              <a:rPr lang="en-US" smtClean="0"/>
              <a:t>‹#›</a:t>
            </a:fld>
            <a:endParaRPr lang="en-US"/>
          </a:p>
        </p:txBody>
      </p:sp>
    </p:spTree>
    <p:extLst>
      <p:ext uri="{BB962C8B-B14F-4D97-AF65-F5344CB8AC3E}">
        <p14:creationId xmlns:p14="http://schemas.microsoft.com/office/powerpoint/2010/main" val="3967873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37310723-98A6-4573-A960-C66904620758}"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8BDF926-6871-4D7A-B6A1-62169ECB2CDF}" type="slidenum">
              <a:rPr lang="en-US" smtClean="0"/>
              <a:t>‹#›</a:t>
            </a:fld>
            <a:endParaRPr lang="en-US"/>
          </a:p>
        </p:txBody>
      </p:sp>
    </p:spTree>
    <p:extLst>
      <p:ext uri="{BB962C8B-B14F-4D97-AF65-F5344CB8AC3E}">
        <p14:creationId xmlns:p14="http://schemas.microsoft.com/office/powerpoint/2010/main" val="1416602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37310723-98A6-4573-A960-C66904620758}"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8BDF926-6871-4D7A-B6A1-62169ECB2CDF}" type="slidenum">
              <a:rPr lang="en-US" smtClean="0"/>
              <a:t>‹#›</a:t>
            </a:fld>
            <a:endParaRPr lang="en-US"/>
          </a:p>
        </p:txBody>
      </p:sp>
    </p:spTree>
    <p:extLst>
      <p:ext uri="{BB962C8B-B14F-4D97-AF65-F5344CB8AC3E}">
        <p14:creationId xmlns:p14="http://schemas.microsoft.com/office/powerpoint/2010/main" val="2484155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37310723-98A6-4573-A960-C66904620758}"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8BDF926-6871-4D7A-B6A1-62169ECB2CDF}" type="slidenum">
              <a:rPr lang="en-US" smtClean="0"/>
              <a:t>‹#›</a:t>
            </a:fld>
            <a:endParaRPr lang="en-US"/>
          </a:p>
        </p:txBody>
      </p:sp>
    </p:spTree>
    <p:extLst>
      <p:ext uri="{BB962C8B-B14F-4D97-AF65-F5344CB8AC3E}">
        <p14:creationId xmlns:p14="http://schemas.microsoft.com/office/powerpoint/2010/main" val="1093466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37310723-98A6-4573-A960-C66904620758}" type="datetimeFigureOut">
              <a:rPr lang="en-US" smtClean="0"/>
              <a:t>10/23/2024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8BDF926-6871-4D7A-B6A1-62169ECB2CDF}" type="slidenum">
              <a:rPr lang="en-US" smtClean="0"/>
              <a:t>‹#›</a:t>
            </a:fld>
            <a:endParaRPr lang="en-US"/>
          </a:p>
        </p:txBody>
      </p:sp>
    </p:spTree>
    <p:extLst>
      <p:ext uri="{BB962C8B-B14F-4D97-AF65-F5344CB8AC3E}">
        <p14:creationId xmlns:p14="http://schemas.microsoft.com/office/powerpoint/2010/main" val="2784082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37310723-98A6-4573-A960-C66904620758}" type="datetimeFigureOut">
              <a:rPr lang="en-US" smtClean="0"/>
              <a:t>10/23/2024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8BDF926-6871-4D7A-B6A1-62169ECB2CDF}" type="slidenum">
              <a:rPr lang="en-US" smtClean="0"/>
              <a:t>‹#›</a:t>
            </a:fld>
            <a:endParaRPr lang="en-US"/>
          </a:p>
        </p:txBody>
      </p:sp>
    </p:spTree>
    <p:extLst>
      <p:ext uri="{BB962C8B-B14F-4D97-AF65-F5344CB8AC3E}">
        <p14:creationId xmlns:p14="http://schemas.microsoft.com/office/powerpoint/2010/main" val="2674021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310723-98A6-4573-A960-C66904620758}" type="datetimeFigureOut">
              <a:rPr lang="en-US" smtClean="0"/>
              <a:t>10/23/2024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8BDF926-6871-4D7A-B6A1-62169ECB2CDF}" type="slidenum">
              <a:rPr lang="en-US" smtClean="0"/>
              <a:t>‹#›</a:t>
            </a:fld>
            <a:endParaRPr lang="en-US"/>
          </a:p>
        </p:txBody>
      </p:sp>
    </p:spTree>
    <p:extLst>
      <p:ext uri="{BB962C8B-B14F-4D97-AF65-F5344CB8AC3E}">
        <p14:creationId xmlns:p14="http://schemas.microsoft.com/office/powerpoint/2010/main" val="3831744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37310723-98A6-4573-A960-C66904620758}"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8BDF926-6871-4D7A-B6A1-62169ECB2CDF}" type="slidenum">
              <a:rPr lang="en-US" smtClean="0"/>
              <a:t>‹#›</a:t>
            </a:fld>
            <a:endParaRPr lang="en-US"/>
          </a:p>
        </p:txBody>
      </p:sp>
    </p:spTree>
    <p:extLst>
      <p:ext uri="{BB962C8B-B14F-4D97-AF65-F5344CB8AC3E}">
        <p14:creationId xmlns:p14="http://schemas.microsoft.com/office/powerpoint/2010/main" val="1791201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37310723-98A6-4573-A960-C66904620758}"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BDF926-6871-4D7A-B6A1-62169ECB2CDF}" type="slidenum">
              <a:rPr lang="en-US" smtClean="0"/>
              <a:t>‹#›</a:t>
            </a:fld>
            <a:endParaRPr lang="en-US"/>
          </a:p>
        </p:txBody>
      </p:sp>
    </p:spTree>
    <p:extLst>
      <p:ext uri="{BB962C8B-B14F-4D97-AF65-F5344CB8AC3E}">
        <p14:creationId xmlns:p14="http://schemas.microsoft.com/office/powerpoint/2010/main" val="3814178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7310723-98A6-4573-A960-C66904620758}" type="datetimeFigureOut">
              <a:rPr lang="en-US" smtClean="0"/>
              <a:t>10/23/2024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8BDF926-6871-4D7A-B6A1-62169ECB2CDF}" type="slidenum">
              <a:rPr lang="en-US" smtClean="0"/>
              <a:t>‹#›</a:t>
            </a:fld>
            <a:endParaRPr lang="en-US"/>
          </a:p>
        </p:txBody>
      </p:sp>
    </p:spTree>
    <p:extLst>
      <p:ext uri="{BB962C8B-B14F-4D97-AF65-F5344CB8AC3E}">
        <p14:creationId xmlns:p14="http://schemas.microsoft.com/office/powerpoint/2010/main" val="2527421234"/>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7.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54955" y="1447800"/>
            <a:ext cx="8825658" cy="1983377"/>
          </a:xfrm>
        </p:spPr>
        <p:txBody>
          <a:bodyPr/>
          <a:lstStyle/>
          <a:p>
            <a:pPr algn="ctr"/>
            <a:r>
              <a:rPr lang="en-US" sz="6000" b="1" dirty="0" smtClean="0">
                <a:latin typeface="Andalus" panose="02020603050405020304" pitchFamily="18" charset="-78"/>
                <a:cs typeface="Andalus" panose="02020603050405020304" pitchFamily="18" charset="-78"/>
              </a:rPr>
              <a:t>Post- mortem inspection</a:t>
            </a:r>
            <a:endParaRPr lang="en-US" sz="6000" b="1" dirty="0">
              <a:latin typeface="Andalus" panose="02020603050405020304" pitchFamily="18" charset="-78"/>
              <a:cs typeface="Andalus" panose="02020603050405020304" pitchFamily="18" charset="-78"/>
            </a:endParaRPr>
          </a:p>
        </p:txBody>
      </p:sp>
      <p:sp>
        <p:nvSpPr>
          <p:cNvPr id="3" name="عنوان فرعي 2"/>
          <p:cNvSpPr>
            <a:spLocks noGrp="1"/>
          </p:cNvSpPr>
          <p:nvPr>
            <p:ph type="subTitle" idx="1"/>
          </p:nvPr>
        </p:nvSpPr>
        <p:spPr>
          <a:xfrm>
            <a:off x="1154955" y="3692435"/>
            <a:ext cx="8825658" cy="1001485"/>
          </a:xfrm>
        </p:spPr>
        <p:txBody>
          <a:bodyPr>
            <a:noAutofit/>
          </a:bodyPr>
          <a:lstStyle/>
          <a:p>
            <a:pPr algn="ctr"/>
            <a:r>
              <a:rPr lang="en-US" sz="2800" dirty="0" smtClean="0">
                <a:latin typeface="Andalus" panose="02020603050405020304" pitchFamily="18" charset="-78"/>
                <a:cs typeface="Andalus" panose="02020603050405020304" pitchFamily="18" charset="-78"/>
              </a:rPr>
              <a:t>By</a:t>
            </a:r>
          </a:p>
          <a:p>
            <a:pPr algn="ctr"/>
            <a:r>
              <a:rPr lang="en-US" sz="2800" dirty="0" err="1" smtClean="0">
                <a:latin typeface="Andalus" panose="02020603050405020304" pitchFamily="18" charset="-78"/>
                <a:cs typeface="Andalus" panose="02020603050405020304" pitchFamily="18" charset="-78"/>
              </a:rPr>
              <a:t>Dr.Zainab</a:t>
            </a:r>
            <a:r>
              <a:rPr lang="en-US" sz="2800" dirty="0" smtClean="0">
                <a:latin typeface="Andalus" panose="02020603050405020304" pitchFamily="18" charset="-78"/>
                <a:cs typeface="Andalus" panose="02020603050405020304" pitchFamily="18" charset="-78"/>
              </a:rPr>
              <a:t> </a:t>
            </a:r>
            <a:r>
              <a:rPr lang="en-US" sz="2800" dirty="0" err="1" smtClean="0">
                <a:latin typeface="Andalus" panose="02020603050405020304" pitchFamily="18" charset="-78"/>
                <a:cs typeface="Andalus" panose="02020603050405020304" pitchFamily="18" charset="-78"/>
              </a:rPr>
              <a:t>abdul</a:t>
            </a:r>
            <a:r>
              <a:rPr lang="en-US" sz="2800" dirty="0" smtClean="0">
                <a:latin typeface="Andalus" panose="02020603050405020304" pitchFamily="18" charset="-78"/>
                <a:cs typeface="Andalus" panose="02020603050405020304" pitchFamily="18" charset="-78"/>
              </a:rPr>
              <a:t> </a:t>
            </a:r>
            <a:r>
              <a:rPr lang="en-US" sz="2800" dirty="0" err="1" smtClean="0">
                <a:latin typeface="Andalus" panose="02020603050405020304" pitchFamily="18" charset="-78"/>
                <a:cs typeface="Andalus" panose="02020603050405020304" pitchFamily="18" charset="-78"/>
              </a:rPr>
              <a:t>hussein</a:t>
            </a:r>
            <a:endParaRPr lang="en-US" sz="28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1648047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 y="165463"/>
            <a:ext cx="12026537" cy="6186309"/>
          </a:xfrm>
          <a:prstGeom prst="rect">
            <a:avLst/>
          </a:prstGeom>
        </p:spPr>
        <p:txBody>
          <a:bodyPr wrap="square">
            <a:spAutoFit/>
          </a:bodyPr>
          <a:lstStyle/>
          <a:p>
            <a:pPr algn="l"/>
            <a:r>
              <a:rPr lang="en-US" sz="2400" dirty="0">
                <a:solidFill>
                  <a:srgbClr val="FF0000"/>
                </a:solidFill>
                <a:latin typeface="Andalus" panose="02020603050405020304" pitchFamily="18" charset="-78"/>
                <a:cs typeface="Andalus" panose="02020603050405020304" pitchFamily="18" charset="-78"/>
              </a:rPr>
              <a:t>POSTMORTEM </a:t>
            </a:r>
            <a:r>
              <a:rPr lang="en-US" sz="2400" dirty="0" smtClean="0">
                <a:solidFill>
                  <a:srgbClr val="FF0000"/>
                </a:solidFill>
                <a:latin typeface="Andalus" panose="02020603050405020304" pitchFamily="18" charset="-78"/>
                <a:cs typeface="Andalus" panose="02020603050405020304" pitchFamily="18" charset="-78"/>
              </a:rPr>
              <a:t>JUDGEMENT</a:t>
            </a:r>
            <a:endParaRPr lang="ar-IQ" sz="2400" dirty="0" smtClean="0">
              <a:solidFill>
                <a:srgbClr val="FF0000"/>
              </a:solidFill>
              <a:latin typeface="Andalus" panose="02020603050405020304" pitchFamily="18" charset="-78"/>
              <a:cs typeface="Andalus" panose="02020603050405020304" pitchFamily="18" charset="-78"/>
            </a:endParaRPr>
          </a:p>
          <a:p>
            <a:pPr algn="l"/>
            <a:r>
              <a:rPr lang="en-US" sz="2400" dirty="0" smtClean="0">
                <a:latin typeface="Andalus" panose="02020603050405020304" pitchFamily="18" charset="-78"/>
                <a:cs typeface="Andalus" panose="02020603050405020304" pitchFamily="18" charset="-78"/>
              </a:rPr>
              <a:t> </a:t>
            </a:r>
            <a:r>
              <a:rPr lang="en-US" sz="2400" dirty="0">
                <a:latin typeface="Andalus" panose="02020603050405020304" pitchFamily="18" charset="-78"/>
                <a:cs typeface="Andalus" panose="02020603050405020304" pitchFamily="18" charset="-78"/>
              </a:rPr>
              <a:t>Similar to ante-mortem examination, a competent veterinarian has to submit its judgement report regarding the fate of carcass and its offal. The decision is based on visual observation, palpation, smell, ante-mortem signs and the results of laboratory test, if any. The statement of judgement may be either of the following</a:t>
            </a:r>
            <a:r>
              <a:rPr lang="en-US" sz="2400" dirty="0" smtClean="0">
                <a:latin typeface="Andalus" panose="02020603050405020304" pitchFamily="18" charset="-78"/>
                <a:cs typeface="Andalus" panose="02020603050405020304" pitchFamily="18" charset="-78"/>
              </a:rPr>
              <a:t>:</a:t>
            </a:r>
            <a:endParaRPr lang="ar-IQ" sz="2400" dirty="0" smtClean="0">
              <a:latin typeface="Andalus" panose="02020603050405020304" pitchFamily="18" charset="-78"/>
              <a:cs typeface="Andalus" panose="02020603050405020304" pitchFamily="18" charset="-78"/>
            </a:endParaRPr>
          </a:p>
          <a:p>
            <a:pPr algn="l"/>
            <a:endParaRPr lang="ar-IQ" sz="2400" dirty="0" smtClean="0">
              <a:latin typeface="Andalus" panose="02020603050405020304" pitchFamily="18" charset="-78"/>
              <a:cs typeface="Andalus" panose="02020603050405020304" pitchFamily="18" charset="-78"/>
            </a:endParaRPr>
          </a:p>
          <a:p>
            <a:pPr algn="l"/>
            <a:r>
              <a:rPr lang="en-US" sz="2400" dirty="0" smtClean="0">
                <a:latin typeface="Andalus" panose="02020603050405020304" pitchFamily="18" charset="-78"/>
                <a:cs typeface="Andalus" panose="02020603050405020304" pitchFamily="18" charset="-78"/>
              </a:rPr>
              <a:t>1-Fit </a:t>
            </a:r>
            <a:r>
              <a:rPr lang="en-US" sz="2400" dirty="0">
                <a:latin typeface="Andalus" panose="02020603050405020304" pitchFamily="18" charset="-78"/>
                <a:cs typeface="Andalus" panose="02020603050405020304" pitchFamily="18" charset="-78"/>
              </a:rPr>
              <a:t>for human consumption. </a:t>
            </a:r>
            <a:endParaRPr lang="en-US" sz="2400" dirty="0" smtClean="0">
              <a:latin typeface="Andalus" panose="02020603050405020304" pitchFamily="18" charset="-78"/>
              <a:cs typeface="Andalus" panose="02020603050405020304" pitchFamily="18" charset="-78"/>
            </a:endParaRPr>
          </a:p>
          <a:p>
            <a:pPr algn="l"/>
            <a:r>
              <a:rPr lang="en-US" sz="2400" dirty="0" smtClean="0">
                <a:latin typeface="Andalus" panose="02020603050405020304" pitchFamily="18" charset="-78"/>
                <a:cs typeface="Andalus" panose="02020603050405020304" pitchFamily="18" charset="-78"/>
              </a:rPr>
              <a:t>2-Unfit </a:t>
            </a:r>
            <a:r>
              <a:rPr lang="en-US" sz="2400" dirty="0">
                <a:latin typeface="Andalus" panose="02020603050405020304" pitchFamily="18" charset="-78"/>
                <a:cs typeface="Andalus" panose="02020603050405020304" pitchFamily="18" charset="-78"/>
              </a:rPr>
              <a:t>for human consumption or total condemnation. </a:t>
            </a:r>
            <a:endParaRPr lang="en-US" sz="2400" dirty="0" smtClean="0">
              <a:latin typeface="Andalus" panose="02020603050405020304" pitchFamily="18" charset="-78"/>
              <a:cs typeface="Andalus" panose="02020603050405020304" pitchFamily="18" charset="-78"/>
            </a:endParaRPr>
          </a:p>
          <a:p>
            <a:pPr algn="l"/>
            <a:r>
              <a:rPr lang="en-US" sz="2400" dirty="0" smtClean="0">
                <a:latin typeface="Andalus" panose="02020603050405020304" pitchFamily="18" charset="-78"/>
                <a:cs typeface="Andalus" panose="02020603050405020304" pitchFamily="18" charset="-78"/>
              </a:rPr>
              <a:t>3-The </a:t>
            </a:r>
            <a:r>
              <a:rPr lang="en-US" sz="2400" dirty="0">
                <a:latin typeface="Andalus" panose="02020603050405020304" pitchFamily="18" charset="-78"/>
                <a:cs typeface="Andalus" panose="02020603050405020304" pitchFamily="18" charset="-78"/>
              </a:rPr>
              <a:t>affected organs must be condemned while rest can be passed for human consumption (partially condemned). </a:t>
            </a:r>
            <a:endParaRPr lang="en-US" sz="2400" dirty="0" smtClean="0">
              <a:latin typeface="Andalus" panose="02020603050405020304" pitchFamily="18" charset="-78"/>
              <a:cs typeface="Andalus" panose="02020603050405020304" pitchFamily="18" charset="-78"/>
            </a:endParaRPr>
          </a:p>
          <a:p>
            <a:pPr algn="l"/>
            <a:r>
              <a:rPr lang="en-US" sz="2400" dirty="0" smtClean="0">
                <a:latin typeface="Andalus" panose="02020603050405020304" pitchFamily="18" charset="-78"/>
                <a:cs typeface="Andalus" panose="02020603050405020304" pitchFamily="18" charset="-78"/>
              </a:rPr>
              <a:t>4-Approved </a:t>
            </a:r>
            <a:r>
              <a:rPr lang="en-US" sz="2400" dirty="0">
                <a:latin typeface="Andalus" panose="02020603050405020304" pitchFamily="18" charset="-78"/>
                <a:cs typeface="Andalus" panose="02020603050405020304" pitchFamily="18" charset="-78"/>
              </a:rPr>
              <a:t>for human consumption with conditions-distribution restricted to limited or small amount to a consumer with instruction. </a:t>
            </a:r>
            <a:endParaRPr lang="en-US" sz="2400" dirty="0" smtClean="0">
              <a:latin typeface="Andalus" panose="02020603050405020304" pitchFamily="18" charset="-78"/>
              <a:cs typeface="Andalus" panose="02020603050405020304" pitchFamily="18" charset="-78"/>
            </a:endParaRPr>
          </a:p>
          <a:p>
            <a:pPr algn="l"/>
            <a:endParaRPr lang="ar-IQ" dirty="0" smtClean="0"/>
          </a:p>
          <a:p>
            <a:pPr algn="l"/>
            <a:endParaRPr lang="ar-IQ" dirty="0"/>
          </a:p>
          <a:p>
            <a:pPr algn="l"/>
            <a:endParaRPr lang="ar-IQ" dirty="0" smtClean="0"/>
          </a:p>
          <a:p>
            <a:pPr algn="l"/>
            <a:endParaRPr lang="ar-IQ" dirty="0"/>
          </a:p>
          <a:p>
            <a:pPr algn="l"/>
            <a:endParaRPr lang="ar-IQ" dirty="0" smtClean="0"/>
          </a:p>
          <a:p>
            <a:pPr algn="l"/>
            <a:endParaRPr lang="en-US" dirty="0"/>
          </a:p>
        </p:txBody>
      </p:sp>
    </p:spTree>
    <p:extLst>
      <p:ext uri="{BB962C8B-B14F-4D97-AF65-F5344CB8AC3E}">
        <p14:creationId xmlns:p14="http://schemas.microsoft.com/office/powerpoint/2010/main" val="20277870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0" y="174171"/>
            <a:ext cx="12122331" cy="4339650"/>
          </a:xfrm>
          <a:prstGeom prst="rect">
            <a:avLst/>
          </a:prstGeom>
        </p:spPr>
        <p:txBody>
          <a:bodyPr wrap="square">
            <a:spAutoFit/>
          </a:bodyPr>
          <a:lstStyle/>
          <a:p>
            <a:pPr algn="l"/>
            <a:endParaRPr lang="en-US" sz="3600" dirty="0" smtClean="0">
              <a:solidFill>
                <a:srgbClr val="000000"/>
              </a:solidFill>
              <a:latin typeface="Times New Roman"/>
            </a:endParaRPr>
          </a:p>
          <a:p>
            <a:pPr algn="l"/>
            <a:r>
              <a:rPr lang="en-US" sz="3600" dirty="0" smtClean="0">
                <a:solidFill>
                  <a:srgbClr val="FF0000"/>
                </a:solidFill>
                <a:latin typeface="Andalus" panose="02020603050405020304" pitchFamily="18" charset="-78"/>
                <a:cs typeface="Andalus" panose="02020603050405020304" pitchFamily="18" charset="-78"/>
              </a:rPr>
              <a:t>Characteristic </a:t>
            </a:r>
            <a:r>
              <a:rPr lang="en-US" sz="3600" dirty="0">
                <a:solidFill>
                  <a:srgbClr val="FF0000"/>
                </a:solidFill>
                <a:latin typeface="Andalus" panose="02020603050405020304" pitchFamily="18" charset="-78"/>
                <a:cs typeface="Andalus" panose="02020603050405020304" pitchFamily="18" charset="-78"/>
              </a:rPr>
              <a:t>Signs For The Animals </a:t>
            </a:r>
            <a:r>
              <a:rPr lang="en-US" sz="3600" dirty="0" smtClean="0">
                <a:solidFill>
                  <a:srgbClr val="FF0000"/>
                </a:solidFill>
                <a:latin typeface="Andalus" panose="02020603050405020304" pitchFamily="18" charset="-78"/>
                <a:cs typeface="Andalus" panose="02020603050405020304" pitchFamily="18" charset="-78"/>
              </a:rPr>
              <a:t>Dead</a:t>
            </a:r>
          </a:p>
          <a:p>
            <a:pPr algn="l"/>
            <a:r>
              <a:rPr lang="en-US" sz="3600" dirty="0" smtClean="0">
                <a:solidFill>
                  <a:srgbClr val="000000"/>
                </a:solidFill>
                <a:latin typeface="Andalus" panose="02020603050405020304" pitchFamily="18" charset="-78"/>
                <a:cs typeface="Andalus" panose="02020603050405020304" pitchFamily="18" charset="-78"/>
              </a:rPr>
              <a:t> </a:t>
            </a:r>
            <a:endParaRPr lang="en-US" sz="3600" dirty="0">
              <a:solidFill>
                <a:srgbClr val="000000"/>
              </a:solidFill>
              <a:latin typeface="Andalus" panose="02020603050405020304" pitchFamily="18" charset="-78"/>
              <a:cs typeface="Andalus" panose="02020603050405020304" pitchFamily="18" charset="-78"/>
            </a:endParaRPr>
          </a:p>
          <a:p>
            <a:pPr algn="l"/>
            <a:r>
              <a:rPr lang="en-US" sz="2800" dirty="0">
                <a:solidFill>
                  <a:srgbClr val="000000"/>
                </a:solidFill>
                <a:latin typeface="Andalus" panose="02020603050405020304" pitchFamily="18" charset="-78"/>
                <a:cs typeface="Andalus" panose="02020603050405020304" pitchFamily="18" charset="-78"/>
              </a:rPr>
              <a:t>1. The flesh is dark, there is capillary bleeding, the organs, particularly liver, </a:t>
            </a:r>
            <a:r>
              <a:rPr lang="en-US" sz="2800" dirty="0" smtClean="0">
                <a:solidFill>
                  <a:srgbClr val="000000"/>
                </a:solidFill>
                <a:latin typeface="Andalus" panose="02020603050405020304" pitchFamily="18" charset="-78"/>
                <a:cs typeface="Andalus" panose="02020603050405020304" pitchFamily="18" charset="-78"/>
              </a:rPr>
              <a:t>   lungs </a:t>
            </a:r>
            <a:r>
              <a:rPr lang="en-US" sz="2800" dirty="0">
                <a:solidFill>
                  <a:srgbClr val="000000"/>
                </a:solidFill>
                <a:latin typeface="Andalus" panose="02020603050405020304" pitchFamily="18" charset="-78"/>
                <a:cs typeface="Andalus" panose="02020603050405020304" pitchFamily="18" charset="-78"/>
              </a:rPr>
              <a:t>and kidneys, are dark and congested and when cut, blood runs </a:t>
            </a:r>
            <a:r>
              <a:rPr lang="en-US" sz="2800" dirty="0" smtClean="0">
                <a:solidFill>
                  <a:srgbClr val="000000"/>
                </a:solidFill>
                <a:latin typeface="Andalus" panose="02020603050405020304" pitchFamily="18" charset="-78"/>
                <a:cs typeface="Andalus" panose="02020603050405020304" pitchFamily="18" charset="-78"/>
              </a:rPr>
              <a:t>out. </a:t>
            </a:r>
            <a:endParaRPr lang="en-US" sz="2800" dirty="0">
              <a:solidFill>
                <a:srgbClr val="000000"/>
              </a:solidFill>
              <a:latin typeface="Andalus" panose="02020603050405020304" pitchFamily="18" charset="-78"/>
              <a:cs typeface="Andalus" panose="02020603050405020304" pitchFamily="18" charset="-78"/>
            </a:endParaRPr>
          </a:p>
          <a:p>
            <a:pPr algn="l"/>
            <a:r>
              <a:rPr lang="en-US" sz="2800" dirty="0">
                <a:solidFill>
                  <a:srgbClr val="000000"/>
                </a:solidFill>
                <a:latin typeface="Andalus" panose="02020603050405020304" pitchFamily="18" charset="-78"/>
                <a:cs typeface="Andalus" panose="02020603050405020304" pitchFamily="18" charset="-78"/>
              </a:rPr>
              <a:t>2. The intercostal veins are full of blood and are clearly visible </a:t>
            </a:r>
          </a:p>
          <a:p>
            <a:pPr algn="l"/>
            <a:r>
              <a:rPr lang="en-US" sz="2800" dirty="0">
                <a:solidFill>
                  <a:srgbClr val="000000"/>
                </a:solidFill>
                <a:latin typeface="Andalus" panose="02020603050405020304" pitchFamily="18" charset="-78"/>
                <a:cs typeface="Andalus" panose="02020603050405020304" pitchFamily="18" charset="-78"/>
              </a:rPr>
              <a:t>3. The forelegs often tend to be ‘tucked up’ </a:t>
            </a:r>
          </a:p>
          <a:p>
            <a:pPr algn="l"/>
            <a:r>
              <a:rPr lang="en-US" sz="2800" dirty="0">
                <a:solidFill>
                  <a:srgbClr val="000000"/>
                </a:solidFill>
                <a:latin typeface="Andalus" panose="02020603050405020304" pitchFamily="18" charset="-78"/>
                <a:cs typeface="Andalus" panose="02020603050405020304" pitchFamily="18" charset="-78"/>
              </a:rPr>
              <a:t>4. The carcass sets badly and decomposes rapidly</a:t>
            </a:r>
          </a:p>
          <a:p>
            <a:pPr algn="l"/>
            <a:r>
              <a:rPr lang="en-US" sz="2800" dirty="0" smtClean="0">
                <a:latin typeface="Andalus" panose="02020603050405020304" pitchFamily="18" charset="-78"/>
                <a:cs typeface="Andalus" panose="02020603050405020304" pitchFamily="18" charset="-78"/>
              </a:rPr>
              <a:t>.</a:t>
            </a:r>
            <a:endParaRPr lang="en-US" sz="28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4783714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971" y="87086"/>
            <a:ext cx="11390812" cy="6770914"/>
          </a:xfrm>
          <a:prstGeom prst="rect">
            <a:avLst/>
          </a:prstGeom>
        </p:spPr>
      </p:pic>
    </p:spTree>
    <p:extLst>
      <p:ext uri="{BB962C8B-B14F-4D97-AF65-F5344CB8AC3E}">
        <p14:creationId xmlns:p14="http://schemas.microsoft.com/office/powerpoint/2010/main" val="42119685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418011"/>
            <a:ext cx="11939451" cy="6003888"/>
          </a:xfrm>
          <a:prstGeom prst="rect">
            <a:avLst/>
          </a:prstGeom>
        </p:spPr>
        <p:txBody>
          <a:bodyPr wrap="square">
            <a:spAutoFit/>
          </a:bodyPr>
          <a:lstStyle/>
          <a:p>
            <a:pPr algn="l" rtl="0">
              <a:lnSpc>
                <a:spcPct val="107000"/>
              </a:lnSpc>
              <a:spcAft>
                <a:spcPts val="800"/>
              </a:spcAft>
              <a:tabLst>
                <a:tab pos="1615440" algn="l"/>
              </a:tabLst>
            </a:pPr>
            <a:r>
              <a:rPr lang="en-US" sz="2800" dirty="0">
                <a:solidFill>
                  <a:srgbClr val="FF0000"/>
                </a:solidFill>
                <a:latin typeface="Andalus" panose="02020603050405020304" pitchFamily="18" charset="-78"/>
                <a:ea typeface="Calibri" panose="020F0502020204030204" pitchFamily="34" charset="0"/>
                <a:cs typeface="Andalus" panose="02020603050405020304" pitchFamily="18" charset="-78"/>
              </a:rPr>
              <a:t>Postmortem examination/inspection </a:t>
            </a:r>
            <a:r>
              <a:rPr lang="en-US" sz="2800" dirty="0">
                <a:solidFill>
                  <a:srgbClr val="222222"/>
                </a:solidFill>
                <a:latin typeface="Andalus" panose="02020603050405020304" pitchFamily="18" charset="-78"/>
                <a:ea typeface="Calibri" panose="020F0502020204030204" pitchFamily="34" charset="0"/>
                <a:cs typeface="Andalus" panose="02020603050405020304" pitchFamily="18" charset="-78"/>
              </a:rPr>
              <a:t>refers to inspection of carcass and organs by qualified veterinarians </a:t>
            </a:r>
            <a:r>
              <a:rPr lang="en-US" sz="2800" dirty="0">
                <a:solidFill>
                  <a:schemeClr val="accent2">
                    <a:lumMod val="50000"/>
                  </a:schemeClr>
                </a:solidFill>
                <a:latin typeface="Andalus" panose="02020603050405020304" pitchFamily="18" charset="-78"/>
                <a:ea typeface="Calibri" panose="020F0502020204030204" pitchFamily="34" charset="0"/>
                <a:cs typeface="Andalus" panose="02020603050405020304" pitchFamily="18" charset="-78"/>
              </a:rPr>
              <a:t>to ensure that carcass and organs are fit for human </a:t>
            </a:r>
            <a:r>
              <a:rPr lang="en-US" sz="2800" dirty="0" smtClean="0">
                <a:solidFill>
                  <a:schemeClr val="accent2">
                    <a:lumMod val="50000"/>
                  </a:schemeClr>
                </a:solidFill>
                <a:latin typeface="Andalus" panose="02020603050405020304" pitchFamily="18" charset="-78"/>
                <a:ea typeface="Calibri" panose="020F0502020204030204" pitchFamily="34" charset="0"/>
                <a:cs typeface="Andalus" panose="02020603050405020304" pitchFamily="18" charset="-78"/>
              </a:rPr>
              <a:t>consumption</a:t>
            </a:r>
            <a:r>
              <a:rPr lang="en-US" sz="2800" dirty="0">
                <a:solidFill>
                  <a:srgbClr val="222222"/>
                </a:solidFill>
                <a:latin typeface="Andalus" panose="02020603050405020304" pitchFamily="18" charset="-78"/>
                <a:ea typeface="Calibri" panose="020F0502020204030204" pitchFamily="34" charset="0"/>
                <a:cs typeface="Andalus" panose="02020603050405020304" pitchFamily="18" charset="-78"/>
              </a:rPr>
              <a:t>. It takes </a:t>
            </a:r>
            <a:r>
              <a:rPr lang="en-US" sz="2800" dirty="0" smtClean="0">
                <a:solidFill>
                  <a:srgbClr val="222222"/>
                </a:solidFill>
                <a:latin typeface="Andalus" panose="02020603050405020304" pitchFamily="18" charset="-78"/>
                <a:ea typeface="Calibri" panose="020F0502020204030204" pitchFamily="34" charset="0"/>
                <a:cs typeface="Andalus" panose="02020603050405020304" pitchFamily="18" charset="-78"/>
              </a:rPr>
              <a:t>blasé </a:t>
            </a:r>
            <a:r>
              <a:rPr lang="en-US" sz="2800" dirty="0">
                <a:solidFill>
                  <a:srgbClr val="222222"/>
                </a:solidFill>
                <a:latin typeface="Andalus" panose="02020603050405020304" pitchFamily="18" charset="-78"/>
                <a:ea typeface="Calibri" panose="020F0502020204030204" pitchFamily="34" charset="0"/>
                <a:cs typeface="Andalus" panose="02020603050405020304" pitchFamily="18" charset="-78"/>
              </a:rPr>
              <a:t>after anti –</a:t>
            </a:r>
            <a:r>
              <a:rPr lang="en-US" sz="2800" dirty="0" smtClean="0">
                <a:solidFill>
                  <a:srgbClr val="222222"/>
                </a:solidFill>
                <a:latin typeface="Andalus" panose="02020603050405020304" pitchFamily="18" charset="-78"/>
                <a:ea typeface="Calibri" panose="020F0502020204030204" pitchFamily="34" charset="0"/>
                <a:cs typeface="Andalus" panose="02020603050405020304" pitchFamily="18" charset="-78"/>
              </a:rPr>
              <a:t>mortem (</a:t>
            </a:r>
            <a:r>
              <a:rPr lang="en-US" sz="2800" dirty="0">
                <a:solidFill>
                  <a:srgbClr val="222222"/>
                </a:solidFill>
                <a:latin typeface="Andalus" panose="02020603050405020304" pitchFamily="18" charset="-78"/>
                <a:ea typeface="Calibri" panose="020F0502020204030204" pitchFamily="34" charset="0"/>
                <a:cs typeface="Andalus" panose="02020603050405020304" pitchFamily="18" charset="-78"/>
              </a:rPr>
              <a:t>after death</a:t>
            </a:r>
            <a:r>
              <a:rPr lang="en-US" sz="2800" dirty="0" smtClean="0">
                <a:solidFill>
                  <a:srgbClr val="222222"/>
                </a:solidFill>
                <a:latin typeface="Andalus" panose="02020603050405020304" pitchFamily="18" charset="-78"/>
                <a:ea typeface="Calibri" panose="020F0502020204030204" pitchFamily="34" charset="0"/>
                <a:cs typeface="Andalus" panose="02020603050405020304" pitchFamily="18" charset="-78"/>
              </a:rPr>
              <a:t>).</a:t>
            </a:r>
          </a:p>
          <a:p>
            <a:pPr algn="l">
              <a:lnSpc>
                <a:spcPct val="107000"/>
              </a:lnSpc>
              <a:spcAft>
                <a:spcPts val="800"/>
              </a:spcAft>
              <a:tabLst>
                <a:tab pos="1615440" algn="l"/>
              </a:tabLst>
            </a:pPr>
            <a:r>
              <a:rPr lang="en-US" sz="2800" dirty="0" smtClean="0">
                <a:solidFill>
                  <a:srgbClr val="222222"/>
                </a:solidFill>
                <a:latin typeface="Andalus" panose="02020603050405020304" pitchFamily="18" charset="-78"/>
                <a:ea typeface="Calibri" panose="020F0502020204030204" pitchFamily="34" charset="0"/>
                <a:cs typeface="Andalus" panose="02020603050405020304" pitchFamily="18" charset="-78"/>
              </a:rPr>
              <a:t> - During inspection </a:t>
            </a:r>
            <a:r>
              <a:rPr lang="en-US" sz="2800" dirty="0">
                <a:solidFill>
                  <a:srgbClr val="222222"/>
                </a:solidFill>
                <a:latin typeface="Andalus" panose="02020603050405020304" pitchFamily="18" charset="-78"/>
                <a:ea typeface="Calibri" panose="020F0502020204030204" pitchFamily="34" charset="0"/>
                <a:cs typeface="Andalus" panose="02020603050405020304" pitchFamily="18" charset="-78"/>
              </a:rPr>
              <a:t>care should be taken not to contaminate the carcass and organs from diseased animals</a:t>
            </a:r>
            <a:r>
              <a:rPr lang="en-US" sz="2800" dirty="0" smtClean="0">
                <a:solidFill>
                  <a:srgbClr val="222222"/>
                </a:solidFill>
                <a:latin typeface="Andalus" panose="02020603050405020304" pitchFamily="18" charset="-78"/>
                <a:ea typeface="Calibri" panose="020F0502020204030204" pitchFamily="34" charset="0"/>
                <a:cs typeface="Andalus" panose="02020603050405020304" pitchFamily="18" charset="-78"/>
              </a:rPr>
              <a:t>.</a:t>
            </a:r>
          </a:p>
          <a:p>
            <a:pPr algn="l">
              <a:lnSpc>
                <a:spcPct val="107000"/>
              </a:lnSpc>
              <a:spcAft>
                <a:spcPts val="800"/>
              </a:spcAft>
              <a:tabLst>
                <a:tab pos="1615440" algn="l"/>
              </a:tabLst>
            </a:pPr>
            <a:r>
              <a:rPr lang="en-US" sz="2800" dirty="0">
                <a:solidFill>
                  <a:srgbClr val="222222"/>
                </a:solidFill>
                <a:latin typeface="Andalus" panose="02020603050405020304" pitchFamily="18" charset="-78"/>
                <a:ea typeface="Calibri" panose="020F0502020204030204" pitchFamily="34" charset="0"/>
                <a:cs typeface="Andalus" panose="02020603050405020304" pitchFamily="18" charset="-78"/>
              </a:rPr>
              <a:t>-</a:t>
            </a:r>
            <a:r>
              <a:rPr lang="en-US" sz="2800" dirty="0" smtClean="0">
                <a:solidFill>
                  <a:srgbClr val="222222"/>
                </a:solidFill>
                <a:latin typeface="Andalus" panose="02020603050405020304" pitchFamily="18" charset="-78"/>
                <a:ea typeface="Calibri" panose="020F0502020204030204" pitchFamily="34" charset="0"/>
                <a:cs typeface="Andalus" panose="02020603050405020304" pitchFamily="18" charset="-78"/>
              </a:rPr>
              <a:t> </a:t>
            </a:r>
            <a:r>
              <a:rPr lang="en-US" sz="2800" dirty="0">
                <a:solidFill>
                  <a:srgbClr val="222222"/>
                </a:solidFill>
                <a:latin typeface="Andalus" panose="02020603050405020304" pitchFamily="18" charset="-78"/>
                <a:ea typeface="Calibri" panose="020F0502020204030204" pitchFamily="34" charset="0"/>
                <a:cs typeface="Andalus" panose="02020603050405020304" pitchFamily="18" charset="-78"/>
              </a:rPr>
              <a:t>The knives and other instruments used for cutting and examining organs, </a:t>
            </a:r>
            <a:r>
              <a:rPr lang="en-US" sz="2800" dirty="0" smtClean="0">
                <a:solidFill>
                  <a:srgbClr val="222222"/>
                </a:solidFill>
                <a:latin typeface="Andalus" panose="02020603050405020304" pitchFamily="18" charset="-78"/>
                <a:ea typeface="Calibri" panose="020F0502020204030204" pitchFamily="34" charset="0"/>
                <a:cs typeface="Andalus" panose="02020603050405020304" pitchFamily="18" charset="-78"/>
              </a:rPr>
              <a:t>should </a:t>
            </a:r>
            <a:r>
              <a:rPr lang="en-US" sz="2800" dirty="0">
                <a:solidFill>
                  <a:srgbClr val="222222"/>
                </a:solidFill>
                <a:latin typeface="Andalus" panose="02020603050405020304" pitchFamily="18" charset="-78"/>
                <a:ea typeface="Calibri" panose="020F0502020204030204" pitchFamily="34" charset="0"/>
                <a:cs typeface="Andalus" panose="02020603050405020304" pitchFamily="18" charset="-78"/>
              </a:rPr>
              <a:t>be properly sterilized before and after use</a:t>
            </a:r>
            <a:r>
              <a:rPr lang="en-US" sz="2800" dirty="0" smtClean="0">
                <a:solidFill>
                  <a:srgbClr val="222222"/>
                </a:solidFill>
                <a:latin typeface="Andalus" panose="02020603050405020304" pitchFamily="18" charset="-78"/>
                <a:ea typeface="Calibri" panose="020F0502020204030204" pitchFamily="34" charset="0"/>
                <a:cs typeface="Andalus" panose="02020603050405020304" pitchFamily="18" charset="-78"/>
              </a:rPr>
              <a:t>.</a:t>
            </a:r>
          </a:p>
          <a:p>
            <a:pPr algn="l">
              <a:lnSpc>
                <a:spcPct val="107000"/>
              </a:lnSpc>
              <a:spcAft>
                <a:spcPts val="800"/>
              </a:spcAft>
              <a:tabLst>
                <a:tab pos="1615440" algn="l"/>
              </a:tabLst>
            </a:pPr>
            <a:r>
              <a:rPr lang="en-US" sz="2800" dirty="0" smtClean="0">
                <a:solidFill>
                  <a:srgbClr val="222222"/>
                </a:solidFill>
                <a:latin typeface="Andalus" panose="02020603050405020304" pitchFamily="18" charset="-78"/>
                <a:ea typeface="Calibri" panose="020F0502020204030204" pitchFamily="34" charset="0"/>
                <a:cs typeface="Andalus" panose="02020603050405020304" pitchFamily="18" charset="-78"/>
              </a:rPr>
              <a:t>- </a:t>
            </a:r>
            <a:r>
              <a:rPr lang="en-US" sz="2800" dirty="0">
                <a:solidFill>
                  <a:srgbClr val="222222"/>
                </a:solidFill>
                <a:latin typeface="Andalus" panose="02020603050405020304" pitchFamily="18" charset="-78"/>
                <a:ea typeface="Calibri" panose="020F0502020204030204" pitchFamily="34" charset="0"/>
                <a:cs typeface="Andalus" panose="02020603050405020304" pitchFamily="18" charset="-78"/>
              </a:rPr>
              <a:t>The particular sequence should be followed during postmortem examination so that each carcass and </a:t>
            </a:r>
            <a:r>
              <a:rPr lang="en-US" sz="2800" dirty="0" smtClean="0">
                <a:solidFill>
                  <a:srgbClr val="222222"/>
                </a:solidFill>
                <a:latin typeface="Andalus" panose="02020603050405020304" pitchFamily="18" charset="-78"/>
                <a:ea typeface="Calibri" panose="020F0502020204030204" pitchFamily="34" charset="0"/>
                <a:cs typeface="Andalus" panose="02020603050405020304" pitchFamily="18" charset="-78"/>
              </a:rPr>
              <a:t>there of </a:t>
            </a:r>
            <a:r>
              <a:rPr lang="en-US" sz="2800" dirty="0">
                <a:solidFill>
                  <a:srgbClr val="222222"/>
                </a:solidFill>
                <a:latin typeface="Andalus" panose="02020603050405020304" pitchFamily="18" charset="-78"/>
                <a:ea typeface="Calibri" panose="020F0502020204030204" pitchFamily="34" charset="0"/>
                <a:cs typeface="Andalus" panose="02020603050405020304" pitchFamily="18" charset="-78"/>
              </a:rPr>
              <a:t>organs are checked thoroughly</a:t>
            </a:r>
            <a:r>
              <a:rPr lang="en-US" sz="2800" dirty="0" smtClean="0">
                <a:solidFill>
                  <a:srgbClr val="222222"/>
                </a:solidFill>
                <a:latin typeface="Andalus" panose="02020603050405020304" pitchFamily="18" charset="-78"/>
                <a:ea typeface="Calibri" panose="020F0502020204030204" pitchFamily="34" charset="0"/>
                <a:cs typeface="Andalus" panose="02020603050405020304" pitchFamily="18" charset="-78"/>
              </a:rPr>
              <a:t>.</a:t>
            </a:r>
          </a:p>
          <a:p>
            <a:pPr algn="l">
              <a:lnSpc>
                <a:spcPct val="107000"/>
              </a:lnSpc>
              <a:spcAft>
                <a:spcPts val="800"/>
              </a:spcAft>
              <a:tabLst>
                <a:tab pos="1615440" algn="l"/>
              </a:tabLst>
            </a:pPr>
            <a:r>
              <a:rPr lang="en-US" sz="2800" dirty="0" smtClean="0">
                <a:solidFill>
                  <a:srgbClr val="222222"/>
                </a:solidFill>
                <a:latin typeface="Andalus" panose="02020603050405020304" pitchFamily="18" charset="-78"/>
                <a:ea typeface="Calibri" panose="020F0502020204030204" pitchFamily="34" charset="0"/>
                <a:cs typeface="Andalus" panose="02020603050405020304" pitchFamily="18" charset="-78"/>
              </a:rPr>
              <a:t> - </a:t>
            </a:r>
            <a:r>
              <a:rPr lang="en-US" sz="2800" dirty="0" smtClean="0">
                <a:latin typeface="Andalus" panose="02020603050405020304" pitchFamily="18" charset="-78"/>
                <a:cs typeface="Andalus" panose="02020603050405020304" pitchFamily="18" charset="-78"/>
              </a:rPr>
              <a:t>Carcasses </a:t>
            </a:r>
            <a:r>
              <a:rPr lang="en-US" sz="2800" dirty="0">
                <a:latin typeface="Andalus" panose="02020603050405020304" pitchFamily="18" charset="-78"/>
                <a:cs typeface="Andalus" panose="02020603050405020304" pitchFamily="18" charset="-78"/>
              </a:rPr>
              <a:t>should not be sent to the chilling section without inspection after dressing. Some of the diseases are not apparent during ante mortem examination can be detected easily in postmortem examination. </a:t>
            </a:r>
            <a:endParaRPr lang="en-US" sz="2800" dirty="0">
              <a:effectLst/>
              <a:latin typeface="Andalus" panose="02020603050405020304" pitchFamily="18" charset="-78"/>
              <a:ea typeface="Calibri" panose="020F0502020204030204" pitchFamily="34" charset="0"/>
              <a:cs typeface="Andalus" panose="02020603050405020304" pitchFamily="18" charset="-78"/>
            </a:endParaRPr>
          </a:p>
        </p:txBody>
      </p:sp>
    </p:spTree>
    <p:extLst>
      <p:ext uri="{BB962C8B-B14F-4D97-AF65-F5344CB8AC3E}">
        <p14:creationId xmlns:p14="http://schemas.microsoft.com/office/powerpoint/2010/main" val="33406167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 y="48733"/>
            <a:ext cx="12192001" cy="6218754"/>
          </a:xfrm>
          <a:prstGeom prst="rect">
            <a:avLst/>
          </a:prstGeom>
        </p:spPr>
        <p:txBody>
          <a:bodyPr wrap="square">
            <a:spAutoFit/>
          </a:bodyPr>
          <a:lstStyle/>
          <a:p>
            <a:pPr algn="l">
              <a:lnSpc>
                <a:spcPct val="107000"/>
              </a:lnSpc>
              <a:spcAft>
                <a:spcPts val="800"/>
              </a:spcAft>
              <a:tabLst>
                <a:tab pos="1615440" algn="l"/>
              </a:tabLst>
            </a:pPr>
            <a:r>
              <a:rPr lang="en-US" sz="2400" b="1" dirty="0">
                <a:solidFill>
                  <a:srgbClr val="FF0000"/>
                </a:solidFill>
                <a:latin typeface="Andalus" panose="02020603050405020304" pitchFamily="18" charset="-78"/>
                <a:ea typeface="Calibri" panose="020F0502020204030204" pitchFamily="34" charset="0"/>
                <a:cs typeface="Andalus" panose="02020603050405020304" pitchFamily="18" charset="-78"/>
              </a:rPr>
              <a:t>Postmortem inspection should provide necessary information for the scientific</a:t>
            </a:r>
          </a:p>
          <a:p>
            <a:pPr algn="l">
              <a:lnSpc>
                <a:spcPct val="107000"/>
              </a:lnSpc>
              <a:spcAft>
                <a:spcPts val="800"/>
              </a:spcAft>
              <a:tabLst>
                <a:tab pos="1615440" algn="l"/>
              </a:tabLst>
            </a:pPr>
            <a:r>
              <a:rPr lang="en-US" sz="2400" b="1" dirty="0">
                <a:solidFill>
                  <a:srgbClr val="FF0000"/>
                </a:solidFill>
                <a:latin typeface="Andalus" panose="02020603050405020304" pitchFamily="18" charset="-78"/>
                <a:ea typeface="Calibri" panose="020F0502020204030204" pitchFamily="34" charset="0"/>
                <a:cs typeface="Andalus" panose="02020603050405020304" pitchFamily="18" charset="-78"/>
              </a:rPr>
              <a:t>evaluation of pathological lesions of meat</a:t>
            </a:r>
            <a:r>
              <a:rPr lang="en-US" sz="2400" b="1" dirty="0" smtClean="0">
                <a:solidFill>
                  <a:srgbClr val="FF0000"/>
                </a:solidFill>
                <a:latin typeface="Andalus" panose="02020603050405020304" pitchFamily="18" charset="-78"/>
                <a:ea typeface="Calibri" panose="020F0502020204030204" pitchFamily="34" charset="0"/>
                <a:cs typeface="Andalus" panose="02020603050405020304" pitchFamily="18" charset="-78"/>
              </a:rPr>
              <a:t>.</a:t>
            </a:r>
          </a:p>
          <a:p>
            <a:pPr algn="l">
              <a:lnSpc>
                <a:spcPct val="107000"/>
              </a:lnSpc>
              <a:spcAft>
                <a:spcPts val="800"/>
              </a:spcAft>
              <a:tabLst>
                <a:tab pos="1615440" algn="l"/>
              </a:tabLst>
            </a:pPr>
            <a:r>
              <a:rPr lang="en-US" sz="2400" b="1" dirty="0" smtClean="0">
                <a:latin typeface="Andalus" panose="02020603050405020304" pitchFamily="18" charset="-78"/>
                <a:ea typeface="Calibri" panose="020F0502020204030204" pitchFamily="34" charset="0"/>
                <a:cs typeface="Andalus" panose="02020603050405020304" pitchFamily="18" charset="-78"/>
              </a:rPr>
              <a:t> </a:t>
            </a:r>
            <a:r>
              <a:rPr lang="en-US" sz="2400" b="1" dirty="0">
                <a:latin typeface="Andalus" panose="02020603050405020304" pitchFamily="18" charset="-78"/>
                <a:ea typeface="Calibri" panose="020F0502020204030204" pitchFamily="34" charset="0"/>
                <a:cs typeface="Andalus" panose="02020603050405020304" pitchFamily="18" charset="-78"/>
              </a:rPr>
              <a:t>Professional and technical </a:t>
            </a:r>
            <a:r>
              <a:rPr lang="en-US" sz="2400" b="1" dirty="0" smtClean="0">
                <a:latin typeface="Andalus" panose="02020603050405020304" pitchFamily="18" charset="-78"/>
                <a:ea typeface="Calibri" panose="020F0502020204030204" pitchFamily="34" charset="0"/>
                <a:cs typeface="Andalus" panose="02020603050405020304" pitchFamily="18" charset="-78"/>
              </a:rPr>
              <a:t>knowledge must </a:t>
            </a:r>
            <a:r>
              <a:rPr lang="en-US" sz="2400" b="1" dirty="0">
                <a:latin typeface="Andalus" panose="02020603050405020304" pitchFamily="18" charset="-78"/>
                <a:ea typeface="Calibri" panose="020F0502020204030204" pitchFamily="34" charset="0"/>
                <a:cs typeface="Andalus" panose="02020603050405020304" pitchFamily="18" charset="-78"/>
              </a:rPr>
              <a:t>be fully utilized by:</a:t>
            </a:r>
          </a:p>
          <a:p>
            <a:pPr algn="l">
              <a:lnSpc>
                <a:spcPct val="107000"/>
              </a:lnSpc>
              <a:spcAft>
                <a:spcPts val="800"/>
              </a:spcAft>
              <a:tabLst>
                <a:tab pos="1615440" algn="l"/>
              </a:tabLst>
            </a:pPr>
            <a:r>
              <a:rPr lang="en-US" sz="2400" dirty="0" smtClean="0">
                <a:latin typeface="Andalus" panose="02020603050405020304" pitchFamily="18" charset="-78"/>
                <a:ea typeface="Calibri" panose="020F0502020204030204" pitchFamily="34" charset="0"/>
                <a:cs typeface="Andalus" panose="02020603050405020304" pitchFamily="18" charset="-78"/>
              </a:rPr>
              <a:t>1-Viewing</a:t>
            </a:r>
            <a:r>
              <a:rPr lang="en-US" sz="2400" dirty="0">
                <a:latin typeface="Andalus" panose="02020603050405020304" pitchFamily="18" charset="-78"/>
                <a:ea typeface="Calibri" panose="020F0502020204030204" pitchFamily="34" charset="0"/>
                <a:cs typeface="Andalus" panose="02020603050405020304" pitchFamily="18" charset="-78"/>
              </a:rPr>
              <a:t>, incision, palpation and olfaction techniques.</a:t>
            </a:r>
          </a:p>
          <a:p>
            <a:pPr algn="l">
              <a:lnSpc>
                <a:spcPct val="107000"/>
              </a:lnSpc>
              <a:spcAft>
                <a:spcPts val="800"/>
              </a:spcAft>
              <a:tabLst>
                <a:tab pos="1615440" algn="l"/>
              </a:tabLst>
            </a:pPr>
            <a:r>
              <a:rPr lang="en-US" sz="2400" dirty="0" smtClean="0">
                <a:latin typeface="Andalus" panose="02020603050405020304" pitchFamily="18" charset="-78"/>
                <a:ea typeface="Calibri" panose="020F0502020204030204" pitchFamily="34" charset="0"/>
                <a:cs typeface="Andalus" panose="02020603050405020304" pitchFamily="18" charset="-78"/>
              </a:rPr>
              <a:t>2- </a:t>
            </a:r>
            <a:r>
              <a:rPr lang="en-US" sz="2400" dirty="0">
                <a:latin typeface="Andalus" panose="02020603050405020304" pitchFamily="18" charset="-78"/>
                <a:ea typeface="Calibri" panose="020F0502020204030204" pitchFamily="34" charset="0"/>
                <a:cs typeface="Andalus" panose="02020603050405020304" pitchFamily="18" charset="-78"/>
              </a:rPr>
              <a:t>Classifying the lesions into one of two major categories - acute or chronic.</a:t>
            </a:r>
          </a:p>
          <a:p>
            <a:pPr algn="l">
              <a:lnSpc>
                <a:spcPct val="107000"/>
              </a:lnSpc>
              <a:spcAft>
                <a:spcPts val="800"/>
              </a:spcAft>
              <a:tabLst>
                <a:tab pos="1615440" algn="l"/>
              </a:tabLst>
            </a:pPr>
            <a:r>
              <a:rPr lang="en-US" sz="2400" dirty="0" smtClean="0">
                <a:latin typeface="Andalus" panose="02020603050405020304" pitchFamily="18" charset="-78"/>
                <a:ea typeface="Calibri" panose="020F0502020204030204" pitchFamily="34" charset="0"/>
                <a:cs typeface="Andalus" panose="02020603050405020304" pitchFamily="18" charset="-78"/>
              </a:rPr>
              <a:t>3- </a:t>
            </a:r>
            <a:r>
              <a:rPr lang="en-US" sz="2400" dirty="0">
                <a:latin typeface="Andalus" panose="02020603050405020304" pitchFamily="18" charset="-78"/>
                <a:ea typeface="Calibri" panose="020F0502020204030204" pitchFamily="34" charset="0"/>
                <a:cs typeface="Andalus" panose="02020603050405020304" pitchFamily="18" charset="-78"/>
              </a:rPr>
              <a:t>Condition is localized or generalized, and the extent of systemic changes in </a:t>
            </a:r>
            <a:r>
              <a:rPr lang="en-US" sz="2400" dirty="0" smtClean="0">
                <a:latin typeface="Andalus" panose="02020603050405020304" pitchFamily="18" charset="-78"/>
                <a:ea typeface="Calibri" panose="020F0502020204030204" pitchFamily="34" charset="0"/>
                <a:cs typeface="Andalus" panose="02020603050405020304" pitchFamily="18" charset="-78"/>
              </a:rPr>
              <a:t>other organs </a:t>
            </a:r>
            <a:r>
              <a:rPr lang="en-US" sz="2400" dirty="0">
                <a:latin typeface="Andalus" panose="02020603050405020304" pitchFamily="18" charset="-78"/>
                <a:ea typeface="Calibri" panose="020F0502020204030204" pitchFamily="34" charset="0"/>
                <a:cs typeface="Andalus" panose="02020603050405020304" pitchFamily="18" charset="-78"/>
              </a:rPr>
              <a:t>or tissues.</a:t>
            </a:r>
          </a:p>
          <a:p>
            <a:pPr algn="l">
              <a:lnSpc>
                <a:spcPct val="107000"/>
              </a:lnSpc>
              <a:spcAft>
                <a:spcPts val="800"/>
              </a:spcAft>
              <a:tabLst>
                <a:tab pos="1615440" algn="l"/>
              </a:tabLst>
            </a:pPr>
            <a:r>
              <a:rPr lang="en-US" sz="2400" dirty="0" smtClean="0">
                <a:latin typeface="Andalus" panose="02020603050405020304" pitchFamily="18" charset="-78"/>
                <a:ea typeface="Calibri" panose="020F0502020204030204" pitchFamily="34" charset="0"/>
                <a:cs typeface="Andalus" panose="02020603050405020304" pitchFamily="18" charset="-78"/>
              </a:rPr>
              <a:t>4- </a:t>
            </a:r>
            <a:r>
              <a:rPr lang="en-US" sz="2400" dirty="0">
                <a:latin typeface="Andalus" panose="02020603050405020304" pitchFamily="18" charset="-78"/>
                <a:ea typeface="Calibri" panose="020F0502020204030204" pitchFamily="34" charset="0"/>
                <a:cs typeface="Andalus" panose="02020603050405020304" pitchFamily="18" charset="-78"/>
              </a:rPr>
              <a:t>Determine the significance of primary and systemic pathological lesions and </a:t>
            </a:r>
            <a:r>
              <a:rPr lang="en-US" sz="2400" dirty="0" smtClean="0">
                <a:latin typeface="Andalus" panose="02020603050405020304" pitchFamily="18" charset="-78"/>
                <a:ea typeface="Calibri" panose="020F0502020204030204" pitchFamily="34" charset="0"/>
                <a:cs typeface="Andalus" panose="02020603050405020304" pitchFamily="18" charset="-78"/>
              </a:rPr>
              <a:t>their relevance </a:t>
            </a:r>
            <a:r>
              <a:rPr lang="en-US" sz="2400" dirty="0">
                <a:latin typeface="Andalus" panose="02020603050405020304" pitchFamily="18" charset="-78"/>
                <a:ea typeface="Calibri" panose="020F0502020204030204" pitchFamily="34" charset="0"/>
                <a:cs typeface="Andalus" panose="02020603050405020304" pitchFamily="18" charset="-78"/>
              </a:rPr>
              <a:t>to major organs and systems, particularly the liver, kidneys, heart, </a:t>
            </a:r>
            <a:r>
              <a:rPr lang="en-US" sz="2400" dirty="0" smtClean="0">
                <a:latin typeface="Andalus" panose="02020603050405020304" pitchFamily="18" charset="-78"/>
                <a:ea typeface="Calibri" panose="020F0502020204030204" pitchFamily="34" charset="0"/>
                <a:cs typeface="Andalus" panose="02020603050405020304" pitchFamily="18" charset="-78"/>
              </a:rPr>
              <a:t>spleen and </a:t>
            </a:r>
            <a:r>
              <a:rPr lang="en-US" sz="2400" dirty="0">
                <a:latin typeface="Andalus" panose="02020603050405020304" pitchFamily="18" charset="-78"/>
                <a:ea typeface="Calibri" panose="020F0502020204030204" pitchFamily="34" charset="0"/>
                <a:cs typeface="Andalus" panose="02020603050405020304" pitchFamily="18" charset="-78"/>
              </a:rPr>
              <a:t>lymphatic system.</a:t>
            </a:r>
          </a:p>
          <a:p>
            <a:pPr algn="l">
              <a:lnSpc>
                <a:spcPct val="107000"/>
              </a:lnSpc>
              <a:spcAft>
                <a:spcPts val="800"/>
              </a:spcAft>
              <a:tabLst>
                <a:tab pos="1615440" algn="l"/>
              </a:tabLst>
            </a:pPr>
            <a:r>
              <a:rPr lang="en-US" sz="2400" dirty="0" smtClean="0">
                <a:latin typeface="Andalus" panose="02020603050405020304" pitchFamily="18" charset="-78"/>
                <a:ea typeface="Calibri" panose="020F0502020204030204" pitchFamily="34" charset="0"/>
                <a:cs typeface="Andalus" panose="02020603050405020304" pitchFamily="18" charset="-78"/>
              </a:rPr>
              <a:t>5- </a:t>
            </a:r>
            <a:r>
              <a:rPr lang="en-US" sz="2400" dirty="0">
                <a:latin typeface="Andalus" panose="02020603050405020304" pitchFamily="18" charset="-78"/>
                <a:ea typeface="Calibri" panose="020F0502020204030204" pitchFamily="34" charset="0"/>
                <a:cs typeface="Andalus" panose="02020603050405020304" pitchFamily="18" charset="-78"/>
              </a:rPr>
              <a:t>Coordinating all the components of ante mortem and postmortem findings to make </a:t>
            </a:r>
            <a:r>
              <a:rPr lang="en-US" sz="2400" dirty="0" smtClean="0">
                <a:latin typeface="Andalus" panose="02020603050405020304" pitchFamily="18" charset="-78"/>
                <a:ea typeface="Calibri" panose="020F0502020204030204" pitchFamily="34" charset="0"/>
                <a:cs typeface="Andalus" panose="02020603050405020304" pitchFamily="18" charset="-78"/>
              </a:rPr>
              <a:t>a final </a:t>
            </a:r>
            <a:r>
              <a:rPr lang="en-US" sz="2400" dirty="0">
                <a:latin typeface="Andalus" panose="02020603050405020304" pitchFamily="18" charset="-78"/>
                <a:ea typeface="Calibri" panose="020F0502020204030204" pitchFamily="34" charset="0"/>
                <a:cs typeface="Andalus" panose="02020603050405020304" pitchFamily="18" charset="-78"/>
              </a:rPr>
              <a:t>diagnosis.</a:t>
            </a:r>
          </a:p>
          <a:p>
            <a:pPr algn="l">
              <a:lnSpc>
                <a:spcPct val="107000"/>
              </a:lnSpc>
              <a:spcAft>
                <a:spcPts val="800"/>
              </a:spcAft>
              <a:tabLst>
                <a:tab pos="1615440" algn="l"/>
              </a:tabLst>
            </a:pPr>
            <a:r>
              <a:rPr lang="en-US" sz="2400" dirty="0" smtClean="0">
                <a:latin typeface="Andalus" panose="02020603050405020304" pitchFamily="18" charset="-78"/>
                <a:ea typeface="Calibri" panose="020F0502020204030204" pitchFamily="34" charset="0"/>
                <a:cs typeface="Andalus" panose="02020603050405020304" pitchFamily="18" charset="-78"/>
              </a:rPr>
              <a:t>6- </a:t>
            </a:r>
            <a:r>
              <a:rPr lang="en-US" sz="2400" dirty="0">
                <a:latin typeface="Andalus" panose="02020603050405020304" pitchFamily="18" charset="-78"/>
                <a:ea typeface="Calibri" panose="020F0502020204030204" pitchFamily="34" charset="0"/>
                <a:cs typeface="Andalus" panose="02020603050405020304" pitchFamily="18" charset="-78"/>
              </a:rPr>
              <a:t>Submitting the samples to the laboratory for diagnostic support, if abattoir has</a:t>
            </a:r>
          </a:p>
          <a:p>
            <a:pPr algn="l">
              <a:lnSpc>
                <a:spcPct val="107000"/>
              </a:lnSpc>
              <a:spcAft>
                <a:spcPts val="800"/>
              </a:spcAft>
              <a:tabLst>
                <a:tab pos="1615440" algn="l"/>
              </a:tabLst>
            </a:pPr>
            <a:r>
              <a:rPr lang="en-US" sz="2400" dirty="0">
                <a:latin typeface="Andalus" panose="02020603050405020304" pitchFamily="18" charset="-78"/>
                <a:ea typeface="Calibri" panose="020F0502020204030204" pitchFamily="34" charset="0"/>
                <a:cs typeface="Andalus" panose="02020603050405020304" pitchFamily="18" charset="-78"/>
              </a:rPr>
              <a:t>holding and refrigeration facilities for carcasses under detention</a:t>
            </a:r>
            <a:r>
              <a:rPr lang="en-US" sz="2800" dirty="0">
                <a:latin typeface="Andalus" panose="02020603050405020304" pitchFamily="18" charset="-78"/>
                <a:ea typeface="Calibri" panose="020F0502020204030204" pitchFamily="34" charset="0"/>
                <a:cs typeface="Andalus" panose="02020603050405020304" pitchFamily="18" charset="-78"/>
              </a:rPr>
              <a:t>.</a:t>
            </a:r>
            <a:r>
              <a:rPr lang="en-US" sz="2800" dirty="0" smtClean="0">
                <a:latin typeface="Andalus" panose="02020603050405020304" pitchFamily="18" charset="-78"/>
                <a:cs typeface="Andalus" panose="02020603050405020304" pitchFamily="18" charset="-78"/>
              </a:rPr>
              <a:t>. </a:t>
            </a:r>
            <a:endParaRPr lang="en-US" sz="2800" dirty="0">
              <a:effectLst/>
              <a:latin typeface="Andalus" panose="02020603050405020304" pitchFamily="18" charset="-78"/>
              <a:ea typeface="Calibri" panose="020F0502020204030204" pitchFamily="34" charset="0"/>
              <a:cs typeface="Andalus" panose="02020603050405020304" pitchFamily="18" charset="-78"/>
            </a:endParaRPr>
          </a:p>
        </p:txBody>
      </p:sp>
    </p:spTree>
    <p:extLst>
      <p:ext uri="{BB962C8B-B14F-4D97-AF65-F5344CB8AC3E}">
        <p14:creationId xmlns:p14="http://schemas.microsoft.com/office/powerpoint/2010/main" val="26931840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90146" y="211015"/>
            <a:ext cx="11764108" cy="3785652"/>
          </a:xfrm>
          <a:prstGeom prst="rect">
            <a:avLst/>
          </a:prstGeom>
        </p:spPr>
        <p:txBody>
          <a:bodyPr wrap="square">
            <a:spAutoFit/>
          </a:bodyPr>
          <a:lstStyle/>
          <a:p>
            <a:pPr algn="l"/>
            <a:r>
              <a:rPr lang="en-US" sz="2400" b="1" dirty="0">
                <a:latin typeface="Andalus" panose="02020603050405020304" pitchFamily="18" charset="-78"/>
                <a:cs typeface="Andalus" panose="02020603050405020304" pitchFamily="18" charset="-78"/>
              </a:rPr>
              <a:t>Localized versus generalized conditions</a:t>
            </a:r>
          </a:p>
          <a:p>
            <a:pPr algn="l"/>
            <a:r>
              <a:rPr lang="en-US" sz="2400" dirty="0">
                <a:latin typeface="Andalus" panose="02020603050405020304" pitchFamily="18" charset="-78"/>
                <a:cs typeface="Andalus" panose="02020603050405020304" pitchFamily="18" charset="-78"/>
              </a:rPr>
              <a:t>It is important to differentiate between a localized or a generalized condition in the judgement of an animal carcass. </a:t>
            </a:r>
            <a:r>
              <a:rPr lang="en-US" sz="2400" b="1" dirty="0">
                <a:latin typeface="Andalus" panose="02020603050405020304" pitchFamily="18" charset="-78"/>
                <a:cs typeface="Andalus" panose="02020603050405020304" pitchFamily="18" charset="-78"/>
              </a:rPr>
              <a:t>In a localized condition</a:t>
            </a:r>
            <a:r>
              <a:rPr lang="en-US" sz="2400" dirty="0">
                <a:latin typeface="Andalus" panose="02020603050405020304" pitchFamily="18" charset="-78"/>
                <a:cs typeface="Andalus" panose="02020603050405020304" pitchFamily="18" charset="-78"/>
              </a:rPr>
              <a:t>, a lesion is restricted by the animal defense mechanisms to a certain area or organ. Systemic changes associated with a localized condition may also occur. Example: jaundice caused by liver infection or </a:t>
            </a:r>
            <a:r>
              <a:rPr lang="en-US" sz="2400" dirty="0" err="1">
                <a:latin typeface="Andalus" panose="02020603050405020304" pitchFamily="18" charset="-78"/>
                <a:cs typeface="Andalus" panose="02020603050405020304" pitchFamily="18" charset="-78"/>
              </a:rPr>
              <a:t>toxaemia</a:t>
            </a:r>
            <a:r>
              <a:rPr lang="en-US" sz="2400" dirty="0">
                <a:latin typeface="Andalus" panose="02020603050405020304" pitchFamily="18" charset="-78"/>
                <a:cs typeface="Andalus" panose="02020603050405020304" pitchFamily="18" charset="-78"/>
              </a:rPr>
              <a:t> following </a:t>
            </a:r>
            <a:r>
              <a:rPr lang="en-US" sz="2400" dirty="0" err="1">
                <a:latin typeface="Andalus" panose="02020603050405020304" pitchFamily="18" charset="-78"/>
                <a:cs typeface="Andalus" panose="02020603050405020304" pitchFamily="18" charset="-78"/>
              </a:rPr>
              <a:t>pyometra</a:t>
            </a:r>
            <a:r>
              <a:rPr lang="en-US" sz="2400" dirty="0">
                <a:latin typeface="Andalus" panose="02020603050405020304" pitchFamily="18" charset="-78"/>
                <a:cs typeface="Andalus" panose="02020603050405020304" pitchFamily="18" charset="-78"/>
              </a:rPr>
              <a:t> (abscess in the uterus).</a:t>
            </a:r>
          </a:p>
          <a:p>
            <a:pPr algn="l"/>
            <a:endParaRPr lang="en-US" sz="2400" dirty="0">
              <a:latin typeface="Andalus" panose="02020603050405020304" pitchFamily="18" charset="-78"/>
              <a:cs typeface="Andalus" panose="02020603050405020304" pitchFamily="18" charset="-78"/>
            </a:endParaRPr>
          </a:p>
          <a:p>
            <a:pPr algn="l"/>
            <a:r>
              <a:rPr lang="en-US" sz="2400" dirty="0">
                <a:latin typeface="Andalus" panose="02020603050405020304" pitchFamily="18" charset="-78"/>
                <a:cs typeface="Andalus" panose="02020603050405020304" pitchFamily="18" charset="-78"/>
              </a:rPr>
              <a:t>In a </a:t>
            </a:r>
            <a:r>
              <a:rPr lang="en-US" sz="2400" b="1" dirty="0">
                <a:latin typeface="Andalus" panose="02020603050405020304" pitchFamily="18" charset="-78"/>
                <a:cs typeface="Andalus" panose="02020603050405020304" pitchFamily="18" charset="-78"/>
              </a:rPr>
              <a:t>generalized condition</a:t>
            </a:r>
            <a:r>
              <a:rPr lang="en-US" sz="2400" dirty="0">
                <a:latin typeface="Andalus" panose="02020603050405020304" pitchFamily="18" charset="-78"/>
                <a:cs typeface="Andalus" panose="02020603050405020304" pitchFamily="18" charset="-78"/>
              </a:rPr>
              <a:t>, the animal's defense mechanisms are unable to stop the spread of the disease process by way of the circulatory or lymphatic systems. The lymph nodes of the carcass should be examined if pathological lesions are generalized. </a:t>
            </a:r>
          </a:p>
        </p:txBody>
      </p:sp>
    </p:spTree>
    <p:extLst>
      <p:ext uri="{BB962C8B-B14F-4D97-AF65-F5344CB8AC3E}">
        <p14:creationId xmlns:p14="http://schemas.microsoft.com/office/powerpoint/2010/main" val="122623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98938" y="175846"/>
            <a:ext cx="11808070" cy="4524315"/>
          </a:xfrm>
          <a:prstGeom prst="rect">
            <a:avLst/>
          </a:prstGeom>
        </p:spPr>
        <p:txBody>
          <a:bodyPr wrap="square">
            <a:spAutoFit/>
          </a:bodyPr>
          <a:lstStyle/>
          <a:p>
            <a:pPr algn="l"/>
            <a:r>
              <a:rPr lang="en-US" sz="2400" b="1" dirty="0">
                <a:latin typeface="Andalus" panose="02020603050405020304" pitchFamily="18" charset="-78"/>
                <a:cs typeface="Andalus" panose="02020603050405020304" pitchFamily="18" charset="-78"/>
              </a:rPr>
              <a:t>Acute versus chronic conditions</a:t>
            </a:r>
          </a:p>
          <a:p>
            <a:pPr algn="l"/>
            <a:r>
              <a:rPr lang="en-US" sz="2400" dirty="0">
                <a:latin typeface="Andalus" panose="02020603050405020304" pitchFamily="18" charset="-78"/>
                <a:cs typeface="Andalus" panose="02020603050405020304" pitchFamily="18" charset="-78"/>
              </a:rPr>
              <a:t>Acute conditions</a:t>
            </a:r>
          </a:p>
          <a:p>
            <a:pPr algn="l"/>
            <a:endParaRPr lang="en-US" sz="2400" dirty="0">
              <a:latin typeface="Andalus" panose="02020603050405020304" pitchFamily="18" charset="-78"/>
              <a:cs typeface="Andalus" panose="02020603050405020304" pitchFamily="18" charset="-78"/>
            </a:endParaRPr>
          </a:p>
          <a:p>
            <a:pPr algn="l"/>
            <a:r>
              <a:rPr lang="en-US" sz="2400" dirty="0">
                <a:latin typeface="Andalus" panose="02020603050405020304" pitchFamily="18" charset="-78"/>
                <a:cs typeface="Andalus" panose="02020603050405020304" pitchFamily="18" charset="-78"/>
              </a:rPr>
              <a:t>An acute condition implies that a lesion has developed over a period of some days, whereas a chronic condition implies the development of lesions over a period of some weeks, months or years. A subacute condition refers to a time period between an acute and chronic condition.</a:t>
            </a:r>
          </a:p>
          <a:p>
            <a:pPr algn="l"/>
            <a:endParaRPr lang="en-US" sz="2400" dirty="0">
              <a:latin typeface="Andalus" panose="02020603050405020304" pitchFamily="18" charset="-78"/>
              <a:cs typeface="Andalus" panose="02020603050405020304" pitchFamily="18" charset="-78"/>
            </a:endParaRPr>
          </a:p>
          <a:p>
            <a:pPr algn="l"/>
            <a:r>
              <a:rPr lang="en-US" sz="2400" dirty="0">
                <a:latin typeface="Andalus" panose="02020603050405020304" pitchFamily="18" charset="-78"/>
                <a:cs typeface="Andalus" panose="02020603050405020304" pitchFamily="18" charset="-78"/>
              </a:rPr>
              <a:t>The acute stage is manifested by inflammation of different organs or tissues, enlarged </a:t>
            </a:r>
            <a:r>
              <a:rPr lang="en-US" sz="2400" dirty="0" err="1">
                <a:latin typeface="Andalus" panose="02020603050405020304" pitchFamily="18" charset="-78"/>
                <a:cs typeface="Andalus" panose="02020603050405020304" pitchFamily="18" charset="-78"/>
              </a:rPr>
              <a:t>haemorrhagic</a:t>
            </a:r>
            <a:r>
              <a:rPr lang="en-US" sz="2400" dirty="0">
                <a:latin typeface="Andalus" panose="02020603050405020304" pitchFamily="18" charset="-78"/>
                <a:cs typeface="Andalus" panose="02020603050405020304" pitchFamily="18" charset="-78"/>
              </a:rPr>
              <a:t> lymph nodes and often by petechial </a:t>
            </a:r>
            <a:r>
              <a:rPr lang="en-US" sz="2400" dirty="0" err="1">
                <a:latin typeface="Andalus" panose="02020603050405020304" pitchFamily="18" charset="-78"/>
                <a:cs typeface="Andalus" panose="02020603050405020304" pitchFamily="18" charset="-78"/>
              </a:rPr>
              <a:t>haemorrhage</a:t>
            </a:r>
            <a:r>
              <a:rPr lang="en-US" sz="2400" dirty="0">
                <a:latin typeface="Andalus" panose="02020603050405020304" pitchFamily="18" charset="-78"/>
                <a:cs typeface="Andalus" panose="02020603050405020304" pitchFamily="18" charset="-78"/>
              </a:rPr>
              <a:t> of the mucosal and serous membranes and different organs such as heart, kidney and liver. An acute stage parallels with the generalized disease complex, when an acute infection tends to overcome the animal's immune system and becomes generalized</a:t>
            </a:r>
          </a:p>
        </p:txBody>
      </p:sp>
    </p:spTree>
    <p:extLst>
      <p:ext uri="{BB962C8B-B14F-4D97-AF65-F5344CB8AC3E}">
        <p14:creationId xmlns:p14="http://schemas.microsoft.com/office/powerpoint/2010/main" val="3988970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98937" y="307731"/>
            <a:ext cx="11790485" cy="2308324"/>
          </a:xfrm>
          <a:prstGeom prst="rect">
            <a:avLst/>
          </a:prstGeom>
        </p:spPr>
        <p:txBody>
          <a:bodyPr wrap="square">
            <a:spAutoFit/>
          </a:bodyPr>
          <a:lstStyle/>
          <a:p>
            <a:pPr algn="l"/>
            <a:r>
              <a:rPr lang="en-US" sz="2400" b="1" dirty="0" smtClean="0">
                <a:latin typeface="Andalus" panose="02020603050405020304" pitchFamily="18" charset="-78"/>
                <a:cs typeface="Andalus" panose="02020603050405020304" pitchFamily="18" charset="-78"/>
              </a:rPr>
              <a:t>chronic conditions</a:t>
            </a:r>
            <a:endParaRPr lang="en-US" sz="2400" b="1" dirty="0">
              <a:latin typeface="Andalus" panose="02020603050405020304" pitchFamily="18" charset="-78"/>
              <a:cs typeface="Andalus" panose="02020603050405020304" pitchFamily="18" charset="-78"/>
            </a:endParaRPr>
          </a:p>
          <a:p>
            <a:pPr algn="l"/>
            <a:endParaRPr lang="en-US" sz="2400" dirty="0">
              <a:latin typeface="Andalus" panose="02020603050405020304" pitchFamily="18" charset="-78"/>
              <a:cs typeface="Andalus" panose="02020603050405020304" pitchFamily="18" charset="-78"/>
            </a:endParaRPr>
          </a:p>
          <a:p>
            <a:pPr algn="l"/>
            <a:r>
              <a:rPr lang="en-US" sz="2400" dirty="0">
                <a:latin typeface="Andalus" panose="02020603050405020304" pitchFamily="18" charset="-78"/>
                <a:cs typeface="Andalus" panose="02020603050405020304" pitchFamily="18" charset="-78"/>
              </a:rPr>
              <a:t>In a chronic condition, inflammation associated with congestion is replaced by adhesions, necrotic and fibrotic tissue or abscesses. </a:t>
            </a:r>
            <a:r>
              <a:rPr lang="en-US" sz="2400" dirty="0">
                <a:solidFill>
                  <a:srgbClr val="FF0000"/>
                </a:solidFill>
                <a:latin typeface="Andalus" panose="02020603050405020304" pitchFamily="18" charset="-78"/>
                <a:cs typeface="Andalus" panose="02020603050405020304" pitchFamily="18" charset="-78"/>
              </a:rPr>
              <a:t>The judgement in the chronic stage is less severe and frequently the removal of affected portions is required without the condemnation of the carcass</a:t>
            </a:r>
            <a:r>
              <a:rPr lang="en-US" sz="2400" dirty="0" smtClean="0">
                <a:solidFill>
                  <a:srgbClr val="FF0000"/>
                </a:solidFill>
                <a:latin typeface="Andalus" panose="02020603050405020304" pitchFamily="18" charset="-78"/>
                <a:cs typeface="Andalus" panose="02020603050405020304" pitchFamily="18" charset="-78"/>
              </a:rPr>
              <a:t>.</a:t>
            </a:r>
            <a:r>
              <a:rPr lang="en-US" dirty="0" smtClean="0"/>
              <a:t>.</a:t>
            </a:r>
            <a:endParaRPr lang="en-US" dirty="0"/>
          </a:p>
        </p:txBody>
      </p:sp>
    </p:spTree>
    <p:extLst>
      <p:ext uri="{BB962C8B-B14F-4D97-AF65-F5344CB8AC3E}">
        <p14:creationId xmlns:p14="http://schemas.microsoft.com/office/powerpoint/2010/main" val="4112492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 y="31149"/>
            <a:ext cx="11939451" cy="7045840"/>
          </a:xfrm>
          <a:prstGeom prst="rect">
            <a:avLst/>
          </a:prstGeom>
        </p:spPr>
        <p:txBody>
          <a:bodyPr wrap="square">
            <a:spAutoFit/>
          </a:bodyPr>
          <a:lstStyle/>
          <a:p>
            <a:pPr algn="l" rtl="0">
              <a:lnSpc>
                <a:spcPct val="107000"/>
              </a:lnSpc>
              <a:spcAft>
                <a:spcPts val="800"/>
              </a:spcAft>
              <a:tabLst>
                <a:tab pos="1615440" algn="l"/>
              </a:tabLst>
            </a:pPr>
            <a:r>
              <a:rPr lang="en-US" sz="2400" dirty="0">
                <a:solidFill>
                  <a:srgbClr val="FF0000"/>
                </a:solidFill>
                <a:latin typeface="Andalus" panose="02020603050405020304" pitchFamily="18" charset="-78"/>
                <a:cs typeface="Andalus" panose="02020603050405020304" pitchFamily="18" charset="-78"/>
              </a:rPr>
              <a:t>Examine carcasses </a:t>
            </a:r>
            <a:r>
              <a:rPr lang="en-US" sz="2400" dirty="0">
                <a:latin typeface="Andalus" panose="02020603050405020304" pitchFamily="18" charset="-78"/>
                <a:cs typeface="Andalus" panose="02020603050405020304" pitchFamily="18" charset="-78"/>
              </a:rPr>
              <a:t>(including musculature, exposed bones, joints, tendon sheaths etc.) To determine any signs of disease or defect. Attention should be paid to bodily condition, efficiency of bleeding, color, condition of serous membranes (pleura and peritoneum), </a:t>
            </a:r>
            <a:r>
              <a:rPr lang="en-US" sz="2400" dirty="0" smtClean="0">
                <a:latin typeface="Andalus" panose="02020603050405020304" pitchFamily="18" charset="-78"/>
                <a:cs typeface="Andalus" panose="02020603050405020304" pitchFamily="18" charset="-78"/>
              </a:rPr>
              <a:t>cleanliness </a:t>
            </a:r>
            <a:r>
              <a:rPr lang="en-US" sz="2400" dirty="0">
                <a:latin typeface="Andalus" panose="02020603050405020304" pitchFamily="18" charset="-78"/>
                <a:cs typeface="Andalus" panose="02020603050405020304" pitchFamily="18" charset="-78"/>
              </a:rPr>
              <a:t>and presence of any unusual </a:t>
            </a:r>
            <a:r>
              <a:rPr lang="en-US" sz="2400" dirty="0" smtClean="0">
                <a:latin typeface="Andalus" panose="02020603050405020304" pitchFamily="18" charset="-78"/>
                <a:cs typeface="Andalus" panose="02020603050405020304" pitchFamily="18" charset="-78"/>
              </a:rPr>
              <a:t>odors</a:t>
            </a:r>
            <a:r>
              <a:rPr lang="en-US" sz="2400" b="1" dirty="0" smtClean="0">
                <a:latin typeface="Andalus" panose="02020603050405020304" pitchFamily="18" charset="-78"/>
                <a:cs typeface="Andalus" panose="02020603050405020304" pitchFamily="18" charset="-78"/>
              </a:rPr>
              <a:t>.</a:t>
            </a:r>
            <a:endParaRPr lang="en-US" sz="2400" b="1" dirty="0">
              <a:latin typeface="Andalus" panose="02020603050405020304" pitchFamily="18" charset="-78"/>
              <a:cs typeface="Andalus" panose="02020603050405020304" pitchFamily="18" charset="-78"/>
            </a:endParaRPr>
          </a:p>
          <a:p>
            <a:pPr algn="l" rtl="0">
              <a:lnSpc>
                <a:spcPct val="107000"/>
              </a:lnSpc>
              <a:spcAft>
                <a:spcPts val="800"/>
              </a:spcAft>
              <a:tabLst>
                <a:tab pos="1615440" algn="l"/>
              </a:tabLst>
            </a:pPr>
            <a:r>
              <a:rPr lang="en-US" sz="2400" b="1" dirty="0">
                <a:latin typeface="Andalus" panose="02020603050405020304" pitchFamily="18" charset="-78"/>
                <a:cs typeface="Andalus" panose="02020603050405020304" pitchFamily="18" charset="-78"/>
              </a:rPr>
              <a:t>Lymph nodes</a:t>
            </a:r>
          </a:p>
          <a:p>
            <a:pPr marL="342900" indent="-342900" algn="l" rtl="0">
              <a:lnSpc>
                <a:spcPct val="107000"/>
              </a:lnSpc>
              <a:spcAft>
                <a:spcPts val="800"/>
              </a:spcAft>
              <a:buFont typeface="Wingdings" pitchFamily="2" charset="2"/>
              <a:buChar char="§"/>
              <a:tabLst>
                <a:tab pos="1615440" algn="l"/>
              </a:tabLst>
            </a:pPr>
            <a:r>
              <a:rPr lang="en-US" sz="2400" b="1" dirty="0" smtClean="0">
                <a:latin typeface="Andalus" panose="02020603050405020304" pitchFamily="18" charset="-78"/>
                <a:cs typeface="Andalus" panose="02020603050405020304" pitchFamily="18" charset="-78"/>
              </a:rPr>
              <a:t>Superficial </a:t>
            </a:r>
            <a:r>
              <a:rPr lang="en-US" sz="2400" b="1" dirty="0">
                <a:latin typeface="Andalus" panose="02020603050405020304" pitchFamily="18" charset="-78"/>
                <a:cs typeface="Andalus" panose="02020603050405020304" pitchFamily="18" charset="-78"/>
              </a:rPr>
              <a:t>inguinal (male).</a:t>
            </a:r>
          </a:p>
          <a:p>
            <a:pPr marL="342900" indent="-342900" algn="l" rtl="0">
              <a:lnSpc>
                <a:spcPct val="107000"/>
              </a:lnSpc>
              <a:spcAft>
                <a:spcPts val="800"/>
              </a:spcAft>
              <a:buFont typeface="Wingdings" pitchFamily="2" charset="2"/>
              <a:buChar char="§"/>
              <a:tabLst>
                <a:tab pos="1615440" algn="l"/>
              </a:tabLst>
            </a:pPr>
            <a:r>
              <a:rPr lang="en-US" sz="2400" b="1" dirty="0" smtClean="0">
                <a:latin typeface="Andalus" panose="02020603050405020304" pitchFamily="18" charset="-78"/>
                <a:cs typeface="Andalus" panose="02020603050405020304" pitchFamily="18" charset="-78"/>
              </a:rPr>
              <a:t>Palpate </a:t>
            </a:r>
            <a:r>
              <a:rPr lang="en-US" sz="2400" b="1" dirty="0">
                <a:latin typeface="Andalus" panose="02020603050405020304" pitchFamily="18" charset="-78"/>
                <a:cs typeface="Andalus" panose="02020603050405020304" pitchFamily="18" charset="-78"/>
              </a:rPr>
              <a:t>supra-mammary (female).</a:t>
            </a:r>
          </a:p>
          <a:p>
            <a:pPr marL="342900" indent="-342900" algn="l" rtl="0">
              <a:lnSpc>
                <a:spcPct val="107000"/>
              </a:lnSpc>
              <a:spcAft>
                <a:spcPts val="800"/>
              </a:spcAft>
              <a:buFont typeface="Wingdings" pitchFamily="2" charset="2"/>
              <a:buChar char="§"/>
              <a:tabLst>
                <a:tab pos="1615440" algn="l"/>
              </a:tabLst>
            </a:pPr>
            <a:r>
              <a:rPr lang="en-US" sz="2400" b="1" dirty="0" smtClean="0">
                <a:latin typeface="Andalus" panose="02020603050405020304" pitchFamily="18" charset="-78"/>
                <a:cs typeface="Andalus" panose="02020603050405020304" pitchFamily="18" charset="-78"/>
              </a:rPr>
              <a:t>Palpate </a:t>
            </a:r>
            <a:r>
              <a:rPr lang="en-US" sz="2400" b="1" dirty="0">
                <a:latin typeface="Andalus" panose="02020603050405020304" pitchFamily="18" charset="-78"/>
                <a:cs typeface="Andalus" panose="02020603050405020304" pitchFamily="18" charset="-78"/>
              </a:rPr>
              <a:t>external and internal iliac.</a:t>
            </a:r>
          </a:p>
          <a:p>
            <a:pPr marL="342900" indent="-342900" algn="l" rtl="0">
              <a:lnSpc>
                <a:spcPct val="107000"/>
              </a:lnSpc>
              <a:spcAft>
                <a:spcPts val="800"/>
              </a:spcAft>
              <a:buFont typeface="Wingdings" pitchFamily="2" charset="2"/>
              <a:buChar char="§"/>
              <a:tabLst>
                <a:tab pos="1615440" algn="l"/>
              </a:tabLst>
            </a:pPr>
            <a:r>
              <a:rPr lang="en-US" sz="2400" b="1" dirty="0" smtClean="0">
                <a:latin typeface="Andalus" panose="02020603050405020304" pitchFamily="18" charset="-78"/>
                <a:cs typeface="Andalus" panose="02020603050405020304" pitchFamily="18" charset="-78"/>
              </a:rPr>
              <a:t>Palpate </a:t>
            </a:r>
            <a:r>
              <a:rPr lang="en-US" sz="2400" b="1" dirty="0" err="1">
                <a:latin typeface="Andalus" panose="02020603050405020304" pitchFamily="18" charset="-78"/>
                <a:cs typeface="Andalus" panose="02020603050405020304" pitchFamily="18" charset="-78"/>
              </a:rPr>
              <a:t>prepectoral</a:t>
            </a:r>
            <a:r>
              <a:rPr lang="en-US" sz="2400" b="1" dirty="0">
                <a:latin typeface="Andalus" panose="02020603050405020304" pitchFamily="18" charset="-78"/>
                <a:cs typeface="Andalus" panose="02020603050405020304" pitchFamily="18" charset="-78"/>
              </a:rPr>
              <a:t>.</a:t>
            </a:r>
          </a:p>
          <a:p>
            <a:pPr marL="342900" indent="-342900" algn="l" rtl="0">
              <a:lnSpc>
                <a:spcPct val="107000"/>
              </a:lnSpc>
              <a:spcAft>
                <a:spcPts val="800"/>
              </a:spcAft>
              <a:buFont typeface="Wingdings" pitchFamily="2" charset="2"/>
              <a:buChar char="§"/>
              <a:tabLst>
                <a:tab pos="1615440" algn="l"/>
              </a:tabLst>
            </a:pPr>
            <a:r>
              <a:rPr lang="en-US" sz="2400" b="1" dirty="0" smtClean="0">
                <a:latin typeface="Andalus" panose="02020603050405020304" pitchFamily="18" charset="-78"/>
                <a:cs typeface="Andalus" panose="02020603050405020304" pitchFamily="18" charset="-78"/>
              </a:rPr>
              <a:t>Palpate </a:t>
            </a:r>
            <a:r>
              <a:rPr lang="en-US" sz="2400" b="1" dirty="0">
                <a:latin typeface="Andalus" panose="02020603050405020304" pitchFamily="18" charset="-78"/>
                <a:cs typeface="Andalus" panose="02020603050405020304" pitchFamily="18" charset="-78"/>
              </a:rPr>
              <a:t>popliteal.</a:t>
            </a:r>
          </a:p>
          <a:p>
            <a:pPr marL="342900" indent="-342900" algn="l" rtl="0">
              <a:lnSpc>
                <a:spcPct val="107000"/>
              </a:lnSpc>
              <a:spcAft>
                <a:spcPts val="800"/>
              </a:spcAft>
              <a:buFont typeface="Wingdings" pitchFamily="2" charset="2"/>
              <a:buChar char="§"/>
              <a:tabLst>
                <a:tab pos="1615440" algn="l"/>
              </a:tabLst>
            </a:pPr>
            <a:r>
              <a:rPr lang="en-US" sz="2400" b="1" dirty="0" smtClean="0">
                <a:latin typeface="Andalus" panose="02020603050405020304" pitchFamily="18" charset="-78"/>
                <a:cs typeface="Andalus" panose="02020603050405020304" pitchFamily="18" charset="-78"/>
              </a:rPr>
              <a:t>Palpate(only sheep/goats And game/antelope)renal</a:t>
            </a:r>
            <a:r>
              <a:rPr lang="en-US" sz="2400" b="1" dirty="0">
                <a:latin typeface="Andalus" panose="02020603050405020304" pitchFamily="18" charset="-78"/>
                <a:cs typeface="Andalus" panose="02020603050405020304" pitchFamily="18" charset="-78"/>
              </a:rPr>
              <a:t>.</a:t>
            </a:r>
          </a:p>
          <a:p>
            <a:pPr marL="342900" indent="-342900" algn="l" rtl="0">
              <a:lnSpc>
                <a:spcPct val="107000"/>
              </a:lnSpc>
              <a:spcAft>
                <a:spcPts val="800"/>
              </a:spcAft>
              <a:buFont typeface="Wingdings" pitchFamily="2" charset="2"/>
              <a:buChar char="§"/>
              <a:tabLst>
                <a:tab pos="1615440" algn="l"/>
              </a:tabLst>
            </a:pPr>
            <a:r>
              <a:rPr lang="en-US" sz="2400" b="1" dirty="0" smtClean="0">
                <a:latin typeface="Andalus" panose="02020603050405020304" pitchFamily="18" charset="-78"/>
                <a:cs typeface="Andalus" panose="02020603050405020304" pitchFamily="18" charset="-78"/>
              </a:rPr>
              <a:t>Palpate </a:t>
            </a:r>
            <a:r>
              <a:rPr lang="en-US" sz="2400" b="1" dirty="0">
                <a:latin typeface="Andalus" panose="02020603050405020304" pitchFamily="18" charset="-78"/>
                <a:cs typeface="Andalus" panose="02020603050405020304" pitchFamily="18" charset="-78"/>
              </a:rPr>
              <a:t>(cattle, </a:t>
            </a:r>
            <a:r>
              <a:rPr lang="en-US" sz="2400" b="1" dirty="0" smtClean="0">
                <a:latin typeface="Andalus" panose="02020603050405020304" pitchFamily="18" charset="-78"/>
                <a:cs typeface="Andalus" panose="02020603050405020304" pitchFamily="18" charset="-78"/>
              </a:rPr>
              <a:t>horses, pigs</a:t>
            </a:r>
            <a:r>
              <a:rPr lang="en-US" sz="2400" b="1" dirty="0">
                <a:latin typeface="Andalus" panose="02020603050405020304" pitchFamily="18" charset="-78"/>
                <a:cs typeface="Andalus" panose="02020603050405020304" pitchFamily="18" charset="-78"/>
              </a:rPr>
              <a:t>) or incise if </a:t>
            </a:r>
            <a:r>
              <a:rPr lang="en-US" sz="2400" b="1" dirty="0" smtClean="0">
                <a:latin typeface="Andalus" panose="02020603050405020304" pitchFamily="18" charset="-78"/>
                <a:cs typeface="Andalus" panose="02020603050405020304" pitchFamily="18" charset="-78"/>
              </a:rPr>
              <a:t>diseases is </a:t>
            </a:r>
            <a:r>
              <a:rPr lang="en-US" sz="2400" b="1" dirty="0">
                <a:latin typeface="Andalus" panose="02020603050405020304" pitchFamily="18" charset="-78"/>
                <a:cs typeface="Andalus" panose="02020603050405020304" pitchFamily="18" charset="-78"/>
              </a:rPr>
              <a:t>suspected. </a:t>
            </a:r>
            <a:r>
              <a:rPr lang="en-US" sz="2400" b="1" dirty="0" err="1" smtClean="0">
                <a:latin typeface="Andalus" panose="02020603050405020304" pitchFamily="18" charset="-78"/>
                <a:cs typeface="Andalus" panose="02020603050405020304" pitchFamily="18" charset="-78"/>
              </a:rPr>
              <a:t>Prescapular</a:t>
            </a:r>
            <a:r>
              <a:rPr lang="en-US" sz="2400" b="1" dirty="0" smtClean="0">
                <a:latin typeface="Andalus" panose="02020603050405020304" pitchFamily="18" charset="-78"/>
                <a:cs typeface="Andalus" panose="02020603050405020304" pitchFamily="18" charset="-78"/>
              </a:rPr>
              <a:t> &amp;</a:t>
            </a:r>
            <a:r>
              <a:rPr lang="en-US" sz="2400" b="1" dirty="0" err="1" smtClean="0">
                <a:latin typeface="Andalus" panose="02020603050405020304" pitchFamily="18" charset="-78"/>
                <a:cs typeface="Andalus" panose="02020603050405020304" pitchFamily="18" charset="-78"/>
              </a:rPr>
              <a:t>prefemoral</a:t>
            </a:r>
            <a:r>
              <a:rPr lang="en-US" sz="2400" b="1" dirty="0" smtClean="0">
                <a:latin typeface="Andalus" panose="02020603050405020304" pitchFamily="18" charset="-78"/>
                <a:cs typeface="Andalus" panose="02020603050405020304" pitchFamily="18" charset="-78"/>
              </a:rPr>
              <a:t> </a:t>
            </a:r>
            <a:r>
              <a:rPr lang="en-US" sz="2400" b="1" dirty="0">
                <a:latin typeface="Andalus" panose="02020603050405020304" pitchFamily="18" charset="-78"/>
                <a:cs typeface="Andalus" panose="02020603050405020304" pitchFamily="18" charset="-78"/>
              </a:rPr>
              <a:t>palpate (only sheep and goats).</a:t>
            </a:r>
            <a:endParaRPr lang="en-US" sz="2400" b="1" dirty="0" smtClean="0">
              <a:latin typeface="Andalus" panose="02020603050405020304" pitchFamily="18" charset="-78"/>
              <a:cs typeface="Andalus" panose="02020603050405020304" pitchFamily="18" charset="-78"/>
            </a:endParaRPr>
          </a:p>
          <a:p>
            <a:pPr algn="l">
              <a:lnSpc>
                <a:spcPct val="107000"/>
              </a:lnSpc>
              <a:spcAft>
                <a:spcPts val="800"/>
              </a:spcAft>
              <a:tabLst>
                <a:tab pos="1615440" algn="l"/>
              </a:tabLst>
            </a:pPr>
            <a:endParaRPr lang="en-US" sz="2400" b="1" dirty="0">
              <a:cs typeface="Andalus" panose="02020603050405020304" pitchFamily="18" charset="-78"/>
            </a:endParaRPr>
          </a:p>
          <a:p>
            <a:pPr algn="l">
              <a:lnSpc>
                <a:spcPct val="107000"/>
              </a:lnSpc>
              <a:spcAft>
                <a:spcPts val="800"/>
              </a:spcAft>
              <a:tabLst>
                <a:tab pos="1615440" algn="l"/>
              </a:tabLst>
            </a:pPr>
            <a:endParaRPr lang="en-US" sz="2400" dirty="0" smtClean="0"/>
          </a:p>
        </p:txBody>
      </p:sp>
    </p:spTree>
    <p:extLst>
      <p:ext uri="{BB962C8B-B14F-4D97-AF65-F5344CB8AC3E}">
        <p14:creationId xmlns:p14="http://schemas.microsoft.com/office/powerpoint/2010/main" val="9296833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2338" y="422032"/>
            <a:ext cx="10421816" cy="5955322"/>
          </a:xfrm>
          <a:prstGeom prst="rect">
            <a:avLst/>
          </a:prstGeom>
        </p:spPr>
      </p:pic>
    </p:spTree>
    <p:extLst>
      <p:ext uri="{BB962C8B-B14F-4D97-AF65-F5344CB8AC3E}">
        <p14:creationId xmlns:p14="http://schemas.microsoft.com/office/powerpoint/2010/main" val="38709297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42514" y="3744686"/>
            <a:ext cx="4049486" cy="3139440"/>
          </a:xfrm>
          <a:prstGeom prst="rect">
            <a:avLst/>
          </a:prstGeom>
        </p:spPr>
      </p:pic>
      <p:sp>
        <p:nvSpPr>
          <p:cNvPr id="4" name="مستطيل 3"/>
          <p:cNvSpPr/>
          <p:nvPr/>
        </p:nvSpPr>
        <p:spPr>
          <a:xfrm>
            <a:off x="0" y="174171"/>
            <a:ext cx="12122331" cy="2246769"/>
          </a:xfrm>
          <a:prstGeom prst="rect">
            <a:avLst/>
          </a:prstGeom>
        </p:spPr>
        <p:txBody>
          <a:bodyPr wrap="square">
            <a:spAutoFit/>
          </a:bodyPr>
          <a:lstStyle/>
          <a:p>
            <a:pPr algn="l"/>
            <a:r>
              <a:rPr lang="en-US" sz="2800" b="1" dirty="0" smtClean="0">
                <a:solidFill>
                  <a:srgbClr val="FF0000"/>
                </a:solidFill>
                <a:latin typeface="Andalus" panose="02020603050405020304" pitchFamily="18" charset="-78"/>
                <a:cs typeface="Andalus" panose="02020603050405020304" pitchFamily="18" charset="-78"/>
              </a:rPr>
              <a:t>Examination of carcasses</a:t>
            </a:r>
          </a:p>
          <a:p>
            <a:pPr algn="l"/>
            <a:endParaRPr lang="en-US" sz="2800" dirty="0" smtClean="0">
              <a:latin typeface="Andalus" panose="02020603050405020304" pitchFamily="18" charset="-78"/>
              <a:cs typeface="Andalus" panose="02020603050405020304" pitchFamily="18" charset="-78"/>
            </a:endParaRPr>
          </a:p>
          <a:p>
            <a:pPr algn="l"/>
            <a:r>
              <a:rPr lang="en-US" sz="2800" dirty="0" smtClean="0">
                <a:latin typeface="Andalus" panose="02020603050405020304" pitchFamily="18" charset="-78"/>
                <a:cs typeface="Andalus" panose="02020603050405020304" pitchFamily="18" charset="-78"/>
              </a:rPr>
              <a:t>1-External </a:t>
            </a:r>
            <a:r>
              <a:rPr lang="en-US" sz="2800" dirty="0">
                <a:latin typeface="Andalus" panose="02020603050405020304" pitchFamily="18" charset="-78"/>
                <a:cs typeface="Andalus" panose="02020603050405020304" pitchFamily="18" charset="-78"/>
              </a:rPr>
              <a:t>examination and subcutaneous </a:t>
            </a:r>
            <a:r>
              <a:rPr lang="en-US" sz="2800" dirty="0" smtClean="0">
                <a:latin typeface="Andalus" panose="02020603050405020304" pitchFamily="18" charset="-78"/>
                <a:cs typeface="Andalus" panose="02020603050405020304" pitchFamily="18" charset="-78"/>
              </a:rPr>
              <a:t>tissue</a:t>
            </a:r>
          </a:p>
          <a:p>
            <a:pPr algn="l"/>
            <a:r>
              <a:rPr lang="en-US" sz="2800" dirty="0" smtClean="0">
                <a:latin typeface="Andalus" panose="02020603050405020304" pitchFamily="18" charset="-78"/>
                <a:cs typeface="Andalus" panose="02020603050405020304" pitchFamily="18" charset="-78"/>
              </a:rPr>
              <a:t>2-examination of </a:t>
            </a:r>
            <a:r>
              <a:rPr lang="en-US" sz="2800" dirty="0" err="1" smtClean="0">
                <a:latin typeface="Andalus" panose="02020603050405020304" pitchFamily="18" charset="-78"/>
                <a:cs typeface="Andalus" panose="02020603050405020304" pitchFamily="18" charset="-78"/>
              </a:rPr>
              <a:t>thorasic</a:t>
            </a:r>
            <a:r>
              <a:rPr lang="en-US" sz="2800" dirty="0" smtClean="0">
                <a:latin typeface="Andalus" panose="02020603050405020304" pitchFamily="18" charset="-78"/>
                <a:cs typeface="Andalus" panose="02020603050405020304" pitchFamily="18" charset="-78"/>
              </a:rPr>
              <a:t> cavity.</a:t>
            </a:r>
          </a:p>
          <a:p>
            <a:pPr algn="l"/>
            <a:r>
              <a:rPr lang="en-US" sz="2800" dirty="0" smtClean="0">
                <a:latin typeface="Andalus" panose="02020603050405020304" pitchFamily="18" charset="-78"/>
                <a:cs typeface="Andalus" panose="02020603050405020304" pitchFamily="18" charset="-78"/>
              </a:rPr>
              <a:t>3-examination of abdominal cavity.</a:t>
            </a:r>
            <a:endParaRPr lang="en-US" sz="2800" dirty="0">
              <a:latin typeface="Andalus" panose="02020603050405020304" pitchFamily="18" charset="-78"/>
              <a:cs typeface="Andalus" panose="02020603050405020304" pitchFamily="18" charset="-78"/>
            </a:endParaRPr>
          </a:p>
        </p:txBody>
      </p:sp>
      <p:pic>
        <p:nvPicPr>
          <p:cNvPr id="6" name="صورة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753395"/>
            <a:ext cx="4545873" cy="2969623"/>
          </a:xfrm>
          <a:prstGeom prst="rect">
            <a:avLst/>
          </a:prstGeom>
        </p:spPr>
      </p:pic>
      <p:pic>
        <p:nvPicPr>
          <p:cNvPr id="2" name="صورة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45873" y="3753395"/>
            <a:ext cx="3596641" cy="2969623"/>
          </a:xfrm>
          <a:prstGeom prst="rect">
            <a:avLst/>
          </a:prstGeom>
        </p:spPr>
      </p:pic>
    </p:spTree>
    <p:extLst>
      <p:ext uri="{BB962C8B-B14F-4D97-AF65-F5344CB8AC3E}">
        <p14:creationId xmlns:p14="http://schemas.microsoft.com/office/powerpoint/2010/main" val="3623999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ربطة">
  <a:themeElements>
    <a:clrScheme name="ربطة">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ربط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2947</TotalTime>
  <Words>879</Words>
  <Application>Microsoft Office PowerPoint</Application>
  <PresentationFormat>شاشة عريضة</PresentationFormat>
  <Paragraphs>64</Paragraphs>
  <Slides>12</Slides>
  <Notes>0</Notes>
  <HiddenSlides>0</HiddenSlides>
  <MMClips>0</MMClips>
  <ScaleCrop>false</ScaleCrop>
  <HeadingPairs>
    <vt:vector size="6" baseType="variant">
      <vt:variant>
        <vt:lpstr>الخطوط المستخدمة</vt:lpstr>
      </vt:variant>
      <vt:variant>
        <vt:i4>8</vt:i4>
      </vt:variant>
      <vt:variant>
        <vt:lpstr>نسق</vt:lpstr>
      </vt:variant>
      <vt:variant>
        <vt:i4>1</vt:i4>
      </vt:variant>
      <vt:variant>
        <vt:lpstr>عناوين الشرائح</vt:lpstr>
      </vt:variant>
      <vt:variant>
        <vt:i4>12</vt:i4>
      </vt:variant>
    </vt:vector>
  </HeadingPairs>
  <TitlesOfParts>
    <vt:vector size="21" baseType="lpstr">
      <vt:lpstr>Andalus</vt:lpstr>
      <vt:lpstr>Arial</vt:lpstr>
      <vt:lpstr>Calibri</vt:lpstr>
      <vt:lpstr>Century Gothic</vt:lpstr>
      <vt:lpstr>Tahoma</vt:lpstr>
      <vt:lpstr>Times New Roman</vt:lpstr>
      <vt:lpstr>Wingdings</vt:lpstr>
      <vt:lpstr>Wingdings 3</vt:lpstr>
      <vt:lpstr>ربطة</vt:lpstr>
      <vt:lpstr>Post- mortem inspection</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Al-Qaisar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 mortem inpesction</dc:title>
  <dc:creator>Venom</dc:creator>
  <cp:lastModifiedBy>Venom</cp:lastModifiedBy>
  <cp:revision>80</cp:revision>
  <dcterms:created xsi:type="dcterms:W3CDTF">2023-10-07T07:56:38Z</dcterms:created>
  <dcterms:modified xsi:type="dcterms:W3CDTF">2024-10-23T18:26:41Z</dcterms:modified>
</cp:coreProperties>
</file>